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65" r:id="rId2"/>
  </p:sldMasterIdLst>
  <p:notesMasterIdLst>
    <p:notesMasterId r:id="rId27"/>
  </p:notesMasterIdLst>
  <p:handoutMasterIdLst>
    <p:handoutMasterId r:id="rId28"/>
  </p:handoutMasterIdLst>
  <p:sldIdLst>
    <p:sldId id="476" r:id="rId3"/>
    <p:sldId id="619" r:id="rId4"/>
    <p:sldId id="628" r:id="rId5"/>
    <p:sldId id="567" r:id="rId6"/>
    <p:sldId id="633" r:id="rId7"/>
    <p:sldId id="620" r:id="rId8"/>
    <p:sldId id="610" r:id="rId9"/>
    <p:sldId id="627" r:id="rId10"/>
    <p:sldId id="616" r:id="rId11"/>
    <p:sldId id="634" r:id="rId12"/>
    <p:sldId id="636" r:id="rId13"/>
    <p:sldId id="635" r:id="rId14"/>
    <p:sldId id="637" r:id="rId15"/>
    <p:sldId id="638" r:id="rId16"/>
    <p:sldId id="639" r:id="rId17"/>
    <p:sldId id="640" r:id="rId18"/>
    <p:sldId id="641" r:id="rId19"/>
    <p:sldId id="642" r:id="rId20"/>
    <p:sldId id="643" r:id="rId21"/>
    <p:sldId id="644" r:id="rId22"/>
    <p:sldId id="594" r:id="rId23"/>
    <p:sldId id="596" r:id="rId24"/>
    <p:sldId id="617" r:id="rId25"/>
    <p:sldId id="587" r:id="rId26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0000FF"/>
    <a:srgbClr val="CC0000"/>
    <a:srgbClr val="FF0000"/>
    <a:srgbClr val="000080"/>
    <a:srgbClr val="339966"/>
    <a:srgbClr val="006666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2" autoAdjust="0"/>
    <p:restoredTop sz="94964" autoAdjust="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0F4CE-6937-41D7-8DF7-5FB31A8F7D3F}" type="doc">
      <dgm:prSet loTypeId="urn:microsoft.com/office/officeart/2005/8/layout/radial1" loCatId="relationship" qsTypeId="urn:microsoft.com/office/officeart/2005/8/quickstyle/simple1#1" qsCatId="simple" csTypeId="urn:microsoft.com/office/officeart/2005/8/colors/accent1_2#1" csCatId="accent1" phldr="0"/>
      <dgm:spPr/>
      <dgm:t>
        <a:bodyPr/>
        <a:lstStyle/>
        <a:p>
          <a:endParaRPr lang="pt-BR"/>
        </a:p>
      </dgm:t>
    </dgm:pt>
    <dgm:pt modelId="{E0EC514A-76A6-471B-A327-8FAD1E3D9C1F}">
      <dgm:prSet phldrT="[Texto]" phldr="1"/>
      <dgm:spPr/>
      <dgm:t>
        <a:bodyPr/>
        <a:lstStyle/>
        <a:p>
          <a:endParaRPr lang="pt-BR"/>
        </a:p>
      </dgm:t>
    </dgm:pt>
    <dgm:pt modelId="{41A0AC0C-1B9F-4755-AC6E-ABAE283E86DC}" type="parTrans" cxnId="{F056C790-DE07-4730-9154-52606F29E26D}">
      <dgm:prSet/>
      <dgm:spPr/>
      <dgm:t>
        <a:bodyPr/>
        <a:lstStyle/>
        <a:p>
          <a:endParaRPr lang="pt-BR"/>
        </a:p>
      </dgm:t>
    </dgm:pt>
    <dgm:pt modelId="{F28487C9-0385-45D5-836C-FD11230D97C6}" type="sibTrans" cxnId="{F056C790-DE07-4730-9154-52606F29E26D}">
      <dgm:prSet/>
      <dgm:spPr/>
      <dgm:t>
        <a:bodyPr/>
        <a:lstStyle/>
        <a:p>
          <a:endParaRPr lang="pt-BR"/>
        </a:p>
      </dgm:t>
    </dgm:pt>
    <dgm:pt modelId="{EAAFD6C6-4376-4DB3-98D1-739CE38E481F}">
      <dgm:prSet phldrT="[Texto]" phldr="1"/>
      <dgm:spPr/>
      <dgm:t>
        <a:bodyPr/>
        <a:lstStyle/>
        <a:p>
          <a:endParaRPr lang="pt-BR"/>
        </a:p>
      </dgm:t>
    </dgm:pt>
    <dgm:pt modelId="{2A503EE8-43E8-4269-AEAE-8ABE45B76F6A}" type="parTrans" cxnId="{7C202C53-F1AA-48A8-8F6B-167FAB28DC5F}">
      <dgm:prSet/>
      <dgm:spPr/>
      <dgm:t>
        <a:bodyPr/>
        <a:lstStyle/>
        <a:p>
          <a:endParaRPr lang="pt-BR"/>
        </a:p>
      </dgm:t>
    </dgm:pt>
    <dgm:pt modelId="{084A41CF-D1A7-4D72-9515-B623EC5F75B4}" type="sibTrans" cxnId="{7C202C53-F1AA-48A8-8F6B-167FAB28DC5F}">
      <dgm:prSet/>
      <dgm:spPr/>
      <dgm:t>
        <a:bodyPr/>
        <a:lstStyle/>
        <a:p>
          <a:endParaRPr lang="pt-BR"/>
        </a:p>
      </dgm:t>
    </dgm:pt>
    <dgm:pt modelId="{26978344-4D6D-47BB-9160-723C86FE7477}">
      <dgm:prSet phldrT="[Texto]" phldr="1"/>
      <dgm:spPr/>
      <dgm:t>
        <a:bodyPr/>
        <a:lstStyle/>
        <a:p>
          <a:endParaRPr lang="pt-BR"/>
        </a:p>
      </dgm:t>
    </dgm:pt>
    <dgm:pt modelId="{4056D6C7-90A7-4DF9-BD6A-38EFA346D6DF}" type="parTrans" cxnId="{06AC1D2D-8E26-4F59-8773-F75EFD05F0F5}">
      <dgm:prSet/>
      <dgm:spPr/>
      <dgm:t>
        <a:bodyPr/>
        <a:lstStyle/>
        <a:p>
          <a:endParaRPr lang="pt-BR"/>
        </a:p>
      </dgm:t>
    </dgm:pt>
    <dgm:pt modelId="{EC2E33A3-EDAF-43EA-99D3-52A483FBE6C0}" type="sibTrans" cxnId="{06AC1D2D-8E26-4F59-8773-F75EFD05F0F5}">
      <dgm:prSet/>
      <dgm:spPr/>
      <dgm:t>
        <a:bodyPr/>
        <a:lstStyle/>
        <a:p>
          <a:endParaRPr lang="pt-BR"/>
        </a:p>
      </dgm:t>
    </dgm:pt>
    <dgm:pt modelId="{6CA3FFD0-B355-4D98-950F-CEB10A4115FF}">
      <dgm:prSet phldrT="[Texto]" phldr="1"/>
      <dgm:spPr/>
      <dgm:t>
        <a:bodyPr/>
        <a:lstStyle/>
        <a:p>
          <a:endParaRPr lang="pt-BR"/>
        </a:p>
      </dgm:t>
    </dgm:pt>
    <dgm:pt modelId="{C07A5154-8F14-47C4-9360-2EA27E3AAB9C}" type="parTrans" cxnId="{B4E2A87A-248C-4095-9DB8-75FBB456CB02}">
      <dgm:prSet/>
      <dgm:spPr/>
      <dgm:t>
        <a:bodyPr/>
        <a:lstStyle/>
        <a:p>
          <a:endParaRPr lang="pt-BR"/>
        </a:p>
      </dgm:t>
    </dgm:pt>
    <dgm:pt modelId="{DCBC8ABB-5FB7-4822-9650-FB2A52BCBB2D}" type="sibTrans" cxnId="{B4E2A87A-248C-4095-9DB8-75FBB456CB02}">
      <dgm:prSet/>
      <dgm:spPr/>
      <dgm:t>
        <a:bodyPr/>
        <a:lstStyle/>
        <a:p>
          <a:endParaRPr lang="pt-BR"/>
        </a:p>
      </dgm:t>
    </dgm:pt>
    <dgm:pt modelId="{2DA42777-1E1C-423F-BCB8-A2CD58398F94}">
      <dgm:prSet phldrT="[Texto]" phldr="1"/>
      <dgm:spPr/>
      <dgm:t>
        <a:bodyPr/>
        <a:lstStyle/>
        <a:p>
          <a:endParaRPr lang="pt-BR"/>
        </a:p>
      </dgm:t>
    </dgm:pt>
    <dgm:pt modelId="{F2606F6C-937D-41B6-B778-131167680DFF}" type="parTrans" cxnId="{3842107D-8B9A-44DB-B2F7-ECC805598E28}">
      <dgm:prSet/>
      <dgm:spPr/>
      <dgm:t>
        <a:bodyPr/>
        <a:lstStyle/>
        <a:p>
          <a:endParaRPr lang="pt-BR"/>
        </a:p>
      </dgm:t>
    </dgm:pt>
    <dgm:pt modelId="{1EDF2E45-83D8-40A4-A5D4-CA3B80CCB84B}" type="sibTrans" cxnId="{3842107D-8B9A-44DB-B2F7-ECC805598E28}">
      <dgm:prSet/>
      <dgm:spPr/>
      <dgm:t>
        <a:bodyPr/>
        <a:lstStyle/>
        <a:p>
          <a:endParaRPr lang="pt-BR"/>
        </a:p>
      </dgm:t>
    </dgm:pt>
    <dgm:pt modelId="{FAD7B9A6-022C-42DC-8E22-7EBCF9DADF0A}" type="pres">
      <dgm:prSet presAssocID="{F070F4CE-6937-41D7-8DF7-5FB31A8F7D3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CF85A8C-FD82-4B6F-A452-CCDD632BECF4}" type="pres">
      <dgm:prSet presAssocID="{E0EC514A-76A6-471B-A327-8FAD1E3D9C1F}" presName="centerShape" presStyleLbl="node0" presStyleIdx="0" presStyleCnt="1"/>
      <dgm:spPr/>
      <dgm:t>
        <a:bodyPr/>
        <a:lstStyle/>
        <a:p>
          <a:endParaRPr lang="pt-BR"/>
        </a:p>
      </dgm:t>
    </dgm:pt>
    <dgm:pt modelId="{3A6D1DE0-70EF-4B11-910D-9C8B8328FE40}" type="pres">
      <dgm:prSet presAssocID="{2A503EE8-43E8-4269-AEAE-8ABE45B76F6A}" presName="Name9" presStyleLbl="parChTrans1D2" presStyleIdx="0" presStyleCnt="4"/>
      <dgm:spPr/>
      <dgm:t>
        <a:bodyPr/>
        <a:lstStyle/>
        <a:p>
          <a:endParaRPr lang="pt-BR"/>
        </a:p>
      </dgm:t>
    </dgm:pt>
    <dgm:pt modelId="{405919C9-2DBA-4FFE-88C6-2ED813CEEE65}" type="pres">
      <dgm:prSet presAssocID="{2A503EE8-43E8-4269-AEAE-8ABE45B76F6A}" presName="connTx" presStyleLbl="parChTrans1D2" presStyleIdx="0" presStyleCnt="4"/>
      <dgm:spPr/>
      <dgm:t>
        <a:bodyPr/>
        <a:lstStyle/>
        <a:p>
          <a:endParaRPr lang="pt-BR"/>
        </a:p>
      </dgm:t>
    </dgm:pt>
    <dgm:pt modelId="{9CE1B8A7-F295-403D-AFD5-18D4795FA911}" type="pres">
      <dgm:prSet presAssocID="{EAAFD6C6-4376-4DB3-98D1-739CE38E481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F9AC3E-D653-4F2A-9250-A9D13BCFA9E4}" type="pres">
      <dgm:prSet presAssocID="{4056D6C7-90A7-4DF9-BD6A-38EFA346D6DF}" presName="Name9" presStyleLbl="parChTrans1D2" presStyleIdx="1" presStyleCnt="4"/>
      <dgm:spPr/>
      <dgm:t>
        <a:bodyPr/>
        <a:lstStyle/>
        <a:p>
          <a:endParaRPr lang="pt-BR"/>
        </a:p>
      </dgm:t>
    </dgm:pt>
    <dgm:pt modelId="{5CD6BCBA-C55A-4BC5-B654-9C46372C6951}" type="pres">
      <dgm:prSet presAssocID="{4056D6C7-90A7-4DF9-BD6A-38EFA346D6DF}" presName="connTx" presStyleLbl="parChTrans1D2" presStyleIdx="1" presStyleCnt="4"/>
      <dgm:spPr/>
      <dgm:t>
        <a:bodyPr/>
        <a:lstStyle/>
        <a:p>
          <a:endParaRPr lang="pt-BR"/>
        </a:p>
      </dgm:t>
    </dgm:pt>
    <dgm:pt modelId="{B01CD3E5-6F51-4D8D-BC96-2DBA15484CDE}" type="pres">
      <dgm:prSet presAssocID="{26978344-4D6D-47BB-9160-723C86FE747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FEC7E3-1420-4CF5-A40A-5F0D18240A55}" type="pres">
      <dgm:prSet presAssocID="{C07A5154-8F14-47C4-9360-2EA27E3AAB9C}" presName="Name9" presStyleLbl="parChTrans1D2" presStyleIdx="2" presStyleCnt="4"/>
      <dgm:spPr/>
      <dgm:t>
        <a:bodyPr/>
        <a:lstStyle/>
        <a:p>
          <a:endParaRPr lang="pt-BR"/>
        </a:p>
      </dgm:t>
    </dgm:pt>
    <dgm:pt modelId="{7A3C4DF0-DE55-4CC5-9775-179A55A1FD71}" type="pres">
      <dgm:prSet presAssocID="{C07A5154-8F14-47C4-9360-2EA27E3AAB9C}" presName="connTx" presStyleLbl="parChTrans1D2" presStyleIdx="2" presStyleCnt="4"/>
      <dgm:spPr/>
      <dgm:t>
        <a:bodyPr/>
        <a:lstStyle/>
        <a:p>
          <a:endParaRPr lang="pt-BR"/>
        </a:p>
      </dgm:t>
    </dgm:pt>
    <dgm:pt modelId="{33A86C06-C3F8-48D8-BF64-1DCD108B0CB0}" type="pres">
      <dgm:prSet presAssocID="{6CA3FFD0-B355-4D98-950F-CEB10A4115F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AB2A5F-A0A6-426F-98E7-671A71B38553}" type="pres">
      <dgm:prSet presAssocID="{F2606F6C-937D-41B6-B778-131167680DFF}" presName="Name9" presStyleLbl="parChTrans1D2" presStyleIdx="3" presStyleCnt="4"/>
      <dgm:spPr/>
      <dgm:t>
        <a:bodyPr/>
        <a:lstStyle/>
        <a:p>
          <a:endParaRPr lang="pt-BR"/>
        </a:p>
      </dgm:t>
    </dgm:pt>
    <dgm:pt modelId="{D39F75D6-80A9-4846-8B97-E65965952ED4}" type="pres">
      <dgm:prSet presAssocID="{F2606F6C-937D-41B6-B778-131167680DFF}" presName="connTx" presStyleLbl="parChTrans1D2" presStyleIdx="3" presStyleCnt="4"/>
      <dgm:spPr/>
      <dgm:t>
        <a:bodyPr/>
        <a:lstStyle/>
        <a:p>
          <a:endParaRPr lang="pt-BR"/>
        </a:p>
      </dgm:t>
    </dgm:pt>
    <dgm:pt modelId="{2D0254BC-92AA-46AC-8C54-E0020DB4A2A1}" type="pres">
      <dgm:prSet presAssocID="{2DA42777-1E1C-423F-BCB8-A2CD58398F9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935237A-8A33-4E6E-8FEB-E7E12C3A37B1}" type="presOf" srcId="{C07A5154-8F14-47C4-9360-2EA27E3AAB9C}" destId="{7A3C4DF0-DE55-4CC5-9775-179A55A1FD71}" srcOrd="1" destOrd="0" presId="urn:microsoft.com/office/officeart/2005/8/layout/radial1"/>
    <dgm:cxn modelId="{06AC1D2D-8E26-4F59-8773-F75EFD05F0F5}" srcId="{E0EC514A-76A6-471B-A327-8FAD1E3D9C1F}" destId="{26978344-4D6D-47BB-9160-723C86FE7477}" srcOrd="1" destOrd="0" parTransId="{4056D6C7-90A7-4DF9-BD6A-38EFA346D6DF}" sibTransId="{EC2E33A3-EDAF-43EA-99D3-52A483FBE6C0}"/>
    <dgm:cxn modelId="{B4034DC1-B0BB-4854-ACD6-3FB58909A78B}" type="presOf" srcId="{26978344-4D6D-47BB-9160-723C86FE7477}" destId="{B01CD3E5-6F51-4D8D-BC96-2DBA15484CDE}" srcOrd="0" destOrd="0" presId="urn:microsoft.com/office/officeart/2005/8/layout/radial1"/>
    <dgm:cxn modelId="{0CB7BE98-4863-4366-8A6B-63423E79FB28}" type="presOf" srcId="{2A503EE8-43E8-4269-AEAE-8ABE45B76F6A}" destId="{405919C9-2DBA-4FFE-88C6-2ED813CEEE65}" srcOrd="1" destOrd="0" presId="urn:microsoft.com/office/officeart/2005/8/layout/radial1"/>
    <dgm:cxn modelId="{BBC09284-855D-425E-9E29-E563979B4E25}" type="presOf" srcId="{6CA3FFD0-B355-4D98-950F-CEB10A4115FF}" destId="{33A86C06-C3F8-48D8-BF64-1DCD108B0CB0}" srcOrd="0" destOrd="0" presId="urn:microsoft.com/office/officeart/2005/8/layout/radial1"/>
    <dgm:cxn modelId="{7C202C53-F1AA-48A8-8F6B-167FAB28DC5F}" srcId="{E0EC514A-76A6-471B-A327-8FAD1E3D9C1F}" destId="{EAAFD6C6-4376-4DB3-98D1-739CE38E481F}" srcOrd="0" destOrd="0" parTransId="{2A503EE8-43E8-4269-AEAE-8ABE45B76F6A}" sibTransId="{084A41CF-D1A7-4D72-9515-B623EC5F75B4}"/>
    <dgm:cxn modelId="{3650693B-58FD-413B-BF44-544D74DA7E5D}" type="presOf" srcId="{F2606F6C-937D-41B6-B778-131167680DFF}" destId="{D39F75D6-80A9-4846-8B97-E65965952ED4}" srcOrd="1" destOrd="0" presId="urn:microsoft.com/office/officeart/2005/8/layout/radial1"/>
    <dgm:cxn modelId="{3CBC7457-6E4D-43B3-A0B3-0937822A3320}" type="presOf" srcId="{2A503EE8-43E8-4269-AEAE-8ABE45B76F6A}" destId="{3A6D1DE0-70EF-4B11-910D-9C8B8328FE40}" srcOrd="0" destOrd="0" presId="urn:microsoft.com/office/officeart/2005/8/layout/radial1"/>
    <dgm:cxn modelId="{D408FFCC-841F-4063-B3B0-F19D60C4A509}" type="presOf" srcId="{4056D6C7-90A7-4DF9-BD6A-38EFA346D6DF}" destId="{5CD6BCBA-C55A-4BC5-B654-9C46372C6951}" srcOrd="1" destOrd="0" presId="urn:microsoft.com/office/officeart/2005/8/layout/radial1"/>
    <dgm:cxn modelId="{B4E2A87A-248C-4095-9DB8-75FBB456CB02}" srcId="{E0EC514A-76A6-471B-A327-8FAD1E3D9C1F}" destId="{6CA3FFD0-B355-4D98-950F-CEB10A4115FF}" srcOrd="2" destOrd="0" parTransId="{C07A5154-8F14-47C4-9360-2EA27E3AAB9C}" sibTransId="{DCBC8ABB-5FB7-4822-9650-FB2A52BCBB2D}"/>
    <dgm:cxn modelId="{F056C790-DE07-4730-9154-52606F29E26D}" srcId="{F070F4CE-6937-41D7-8DF7-5FB31A8F7D3F}" destId="{E0EC514A-76A6-471B-A327-8FAD1E3D9C1F}" srcOrd="0" destOrd="0" parTransId="{41A0AC0C-1B9F-4755-AC6E-ABAE283E86DC}" sibTransId="{F28487C9-0385-45D5-836C-FD11230D97C6}"/>
    <dgm:cxn modelId="{E1C7DAD9-6A51-431D-820D-B9A3147D13F5}" type="presOf" srcId="{2DA42777-1E1C-423F-BCB8-A2CD58398F94}" destId="{2D0254BC-92AA-46AC-8C54-E0020DB4A2A1}" srcOrd="0" destOrd="0" presId="urn:microsoft.com/office/officeart/2005/8/layout/radial1"/>
    <dgm:cxn modelId="{F1E6E63F-0F8F-4122-A66A-ECC3046A531E}" type="presOf" srcId="{F070F4CE-6937-41D7-8DF7-5FB31A8F7D3F}" destId="{FAD7B9A6-022C-42DC-8E22-7EBCF9DADF0A}" srcOrd="0" destOrd="0" presId="urn:microsoft.com/office/officeart/2005/8/layout/radial1"/>
    <dgm:cxn modelId="{3842107D-8B9A-44DB-B2F7-ECC805598E28}" srcId="{E0EC514A-76A6-471B-A327-8FAD1E3D9C1F}" destId="{2DA42777-1E1C-423F-BCB8-A2CD58398F94}" srcOrd="3" destOrd="0" parTransId="{F2606F6C-937D-41B6-B778-131167680DFF}" sibTransId="{1EDF2E45-83D8-40A4-A5D4-CA3B80CCB84B}"/>
    <dgm:cxn modelId="{2C820093-7475-45E6-8111-EC5043922082}" type="presOf" srcId="{F2606F6C-937D-41B6-B778-131167680DFF}" destId="{99AB2A5F-A0A6-426F-98E7-671A71B38553}" srcOrd="0" destOrd="0" presId="urn:microsoft.com/office/officeart/2005/8/layout/radial1"/>
    <dgm:cxn modelId="{D56742B5-5E32-459C-B93C-67B15E34780A}" type="presOf" srcId="{C07A5154-8F14-47C4-9360-2EA27E3AAB9C}" destId="{01FEC7E3-1420-4CF5-A40A-5F0D18240A55}" srcOrd="0" destOrd="0" presId="urn:microsoft.com/office/officeart/2005/8/layout/radial1"/>
    <dgm:cxn modelId="{A56F36E6-BF52-4E3B-A9E0-5A2747178FD9}" type="presOf" srcId="{E0EC514A-76A6-471B-A327-8FAD1E3D9C1F}" destId="{5CF85A8C-FD82-4B6F-A452-CCDD632BECF4}" srcOrd="0" destOrd="0" presId="urn:microsoft.com/office/officeart/2005/8/layout/radial1"/>
    <dgm:cxn modelId="{121172E6-647B-4230-A873-D9DAA68CCAE1}" type="presOf" srcId="{EAAFD6C6-4376-4DB3-98D1-739CE38E481F}" destId="{9CE1B8A7-F295-403D-AFD5-18D4795FA911}" srcOrd="0" destOrd="0" presId="urn:microsoft.com/office/officeart/2005/8/layout/radial1"/>
    <dgm:cxn modelId="{356C41CC-B03C-4892-8F65-84AB1FE469B4}" type="presOf" srcId="{4056D6C7-90A7-4DF9-BD6A-38EFA346D6DF}" destId="{2DF9AC3E-D653-4F2A-9250-A9D13BCFA9E4}" srcOrd="0" destOrd="0" presId="urn:microsoft.com/office/officeart/2005/8/layout/radial1"/>
    <dgm:cxn modelId="{C6B6806D-B056-4929-A1AD-B5DC9D6BA1E5}" type="presParOf" srcId="{FAD7B9A6-022C-42DC-8E22-7EBCF9DADF0A}" destId="{5CF85A8C-FD82-4B6F-A452-CCDD632BECF4}" srcOrd="0" destOrd="0" presId="urn:microsoft.com/office/officeart/2005/8/layout/radial1"/>
    <dgm:cxn modelId="{44EB9CD5-B872-4845-AE80-50E701AE46AD}" type="presParOf" srcId="{FAD7B9A6-022C-42DC-8E22-7EBCF9DADF0A}" destId="{3A6D1DE0-70EF-4B11-910D-9C8B8328FE40}" srcOrd="1" destOrd="0" presId="urn:microsoft.com/office/officeart/2005/8/layout/radial1"/>
    <dgm:cxn modelId="{25BE008D-DC6B-4182-86A0-FD65D80FF4AA}" type="presParOf" srcId="{3A6D1DE0-70EF-4B11-910D-9C8B8328FE40}" destId="{405919C9-2DBA-4FFE-88C6-2ED813CEEE65}" srcOrd="0" destOrd="0" presId="urn:microsoft.com/office/officeart/2005/8/layout/radial1"/>
    <dgm:cxn modelId="{ED8F59A4-A6B4-4BB7-BF83-A16D342052A4}" type="presParOf" srcId="{FAD7B9A6-022C-42DC-8E22-7EBCF9DADF0A}" destId="{9CE1B8A7-F295-403D-AFD5-18D4795FA911}" srcOrd="2" destOrd="0" presId="urn:microsoft.com/office/officeart/2005/8/layout/radial1"/>
    <dgm:cxn modelId="{8ACBB4F8-F89C-4BEE-A674-A00AA3BF748D}" type="presParOf" srcId="{FAD7B9A6-022C-42DC-8E22-7EBCF9DADF0A}" destId="{2DF9AC3E-D653-4F2A-9250-A9D13BCFA9E4}" srcOrd="3" destOrd="0" presId="urn:microsoft.com/office/officeart/2005/8/layout/radial1"/>
    <dgm:cxn modelId="{93CDD1E2-2D2D-403A-95C5-3EEE97257B59}" type="presParOf" srcId="{2DF9AC3E-D653-4F2A-9250-A9D13BCFA9E4}" destId="{5CD6BCBA-C55A-4BC5-B654-9C46372C6951}" srcOrd="0" destOrd="0" presId="urn:microsoft.com/office/officeart/2005/8/layout/radial1"/>
    <dgm:cxn modelId="{298F3A97-B346-49CE-9053-D8323997EEE2}" type="presParOf" srcId="{FAD7B9A6-022C-42DC-8E22-7EBCF9DADF0A}" destId="{B01CD3E5-6F51-4D8D-BC96-2DBA15484CDE}" srcOrd="4" destOrd="0" presId="urn:microsoft.com/office/officeart/2005/8/layout/radial1"/>
    <dgm:cxn modelId="{13AB2760-54FC-4923-8C75-6D70638B17CE}" type="presParOf" srcId="{FAD7B9A6-022C-42DC-8E22-7EBCF9DADF0A}" destId="{01FEC7E3-1420-4CF5-A40A-5F0D18240A55}" srcOrd="5" destOrd="0" presId="urn:microsoft.com/office/officeart/2005/8/layout/radial1"/>
    <dgm:cxn modelId="{CD9A7DF4-6AE6-49A8-9A92-32EE2F2564F4}" type="presParOf" srcId="{01FEC7E3-1420-4CF5-A40A-5F0D18240A55}" destId="{7A3C4DF0-DE55-4CC5-9775-179A55A1FD71}" srcOrd="0" destOrd="0" presId="urn:microsoft.com/office/officeart/2005/8/layout/radial1"/>
    <dgm:cxn modelId="{0186282A-339D-41D4-88E3-00754875814B}" type="presParOf" srcId="{FAD7B9A6-022C-42DC-8E22-7EBCF9DADF0A}" destId="{33A86C06-C3F8-48D8-BF64-1DCD108B0CB0}" srcOrd="6" destOrd="0" presId="urn:microsoft.com/office/officeart/2005/8/layout/radial1"/>
    <dgm:cxn modelId="{80520B63-EC08-4BB2-B7C7-DEE5F8F1BBA3}" type="presParOf" srcId="{FAD7B9A6-022C-42DC-8E22-7EBCF9DADF0A}" destId="{99AB2A5F-A0A6-426F-98E7-671A71B38553}" srcOrd="7" destOrd="0" presId="urn:microsoft.com/office/officeart/2005/8/layout/radial1"/>
    <dgm:cxn modelId="{431DC41E-1A09-444B-A2D1-1EACFCD59507}" type="presParOf" srcId="{99AB2A5F-A0A6-426F-98E7-671A71B38553}" destId="{D39F75D6-80A9-4846-8B97-E65965952ED4}" srcOrd="0" destOrd="0" presId="urn:microsoft.com/office/officeart/2005/8/layout/radial1"/>
    <dgm:cxn modelId="{D66DD52D-E2A7-4911-B1A6-DB76432DF285}" type="presParOf" srcId="{FAD7B9A6-022C-42DC-8E22-7EBCF9DADF0A}" destId="{2D0254BC-92AA-46AC-8C54-E0020DB4A2A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85A8C-FD82-4B6F-A452-CCDD632BECF4}">
      <dsp:nvSpPr>
        <dsp:cNvPr id="0" name=""/>
        <dsp:cNvSpPr/>
      </dsp:nvSpPr>
      <dsp:spPr>
        <a:xfrm>
          <a:off x="3536338" y="1950426"/>
          <a:ext cx="1498235" cy="1498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700" kern="1200"/>
        </a:p>
      </dsp:txBody>
      <dsp:txXfrm>
        <a:off x="3755749" y="2169837"/>
        <a:ext cx="1059413" cy="1059413"/>
      </dsp:txXfrm>
    </dsp:sp>
    <dsp:sp modelId="{3A6D1DE0-70EF-4B11-910D-9C8B8328FE40}">
      <dsp:nvSpPr>
        <dsp:cNvPr id="0" name=""/>
        <dsp:cNvSpPr/>
      </dsp:nvSpPr>
      <dsp:spPr>
        <a:xfrm rot="16200000">
          <a:off x="4060572" y="1709809"/>
          <a:ext cx="449768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449768" y="1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274212" y="1714297"/>
        <a:ext cx="22488" cy="22488"/>
      </dsp:txXfrm>
    </dsp:sp>
    <dsp:sp modelId="{9CE1B8A7-F295-403D-AFD5-18D4795FA911}">
      <dsp:nvSpPr>
        <dsp:cNvPr id="0" name=""/>
        <dsp:cNvSpPr/>
      </dsp:nvSpPr>
      <dsp:spPr>
        <a:xfrm>
          <a:off x="3536338" y="2422"/>
          <a:ext cx="1498235" cy="1498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700" kern="1200"/>
        </a:p>
      </dsp:txBody>
      <dsp:txXfrm>
        <a:off x="3755749" y="221833"/>
        <a:ext cx="1059413" cy="1059413"/>
      </dsp:txXfrm>
    </dsp:sp>
    <dsp:sp modelId="{2DF9AC3E-D653-4F2A-9250-A9D13BCFA9E4}">
      <dsp:nvSpPr>
        <dsp:cNvPr id="0" name=""/>
        <dsp:cNvSpPr/>
      </dsp:nvSpPr>
      <dsp:spPr>
        <a:xfrm>
          <a:off x="5034574" y="2683811"/>
          <a:ext cx="449768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449768" y="1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248214" y="2688299"/>
        <a:ext cx="22488" cy="22488"/>
      </dsp:txXfrm>
    </dsp:sp>
    <dsp:sp modelId="{B01CD3E5-6F51-4D8D-BC96-2DBA15484CDE}">
      <dsp:nvSpPr>
        <dsp:cNvPr id="0" name=""/>
        <dsp:cNvSpPr/>
      </dsp:nvSpPr>
      <dsp:spPr>
        <a:xfrm>
          <a:off x="5484342" y="1950426"/>
          <a:ext cx="1498235" cy="1498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700" kern="1200"/>
        </a:p>
      </dsp:txBody>
      <dsp:txXfrm>
        <a:off x="5703753" y="2169837"/>
        <a:ext cx="1059413" cy="1059413"/>
      </dsp:txXfrm>
    </dsp:sp>
    <dsp:sp modelId="{01FEC7E3-1420-4CF5-A40A-5F0D18240A55}">
      <dsp:nvSpPr>
        <dsp:cNvPr id="0" name=""/>
        <dsp:cNvSpPr/>
      </dsp:nvSpPr>
      <dsp:spPr>
        <a:xfrm rot="5400000">
          <a:off x="4060572" y="3657813"/>
          <a:ext cx="449768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449768" y="1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274212" y="3662301"/>
        <a:ext cx="22488" cy="22488"/>
      </dsp:txXfrm>
    </dsp:sp>
    <dsp:sp modelId="{33A86C06-C3F8-48D8-BF64-1DCD108B0CB0}">
      <dsp:nvSpPr>
        <dsp:cNvPr id="0" name=""/>
        <dsp:cNvSpPr/>
      </dsp:nvSpPr>
      <dsp:spPr>
        <a:xfrm>
          <a:off x="3536338" y="3898429"/>
          <a:ext cx="1498235" cy="1498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700" kern="1200"/>
        </a:p>
      </dsp:txBody>
      <dsp:txXfrm>
        <a:off x="3755749" y="4117840"/>
        <a:ext cx="1059413" cy="1059413"/>
      </dsp:txXfrm>
    </dsp:sp>
    <dsp:sp modelId="{99AB2A5F-A0A6-426F-98E7-671A71B38553}">
      <dsp:nvSpPr>
        <dsp:cNvPr id="0" name=""/>
        <dsp:cNvSpPr/>
      </dsp:nvSpPr>
      <dsp:spPr>
        <a:xfrm rot="10800000">
          <a:off x="3086570" y="2683811"/>
          <a:ext cx="449768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449768" y="1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300210" y="2688299"/>
        <a:ext cx="22488" cy="22488"/>
      </dsp:txXfrm>
    </dsp:sp>
    <dsp:sp modelId="{2D0254BC-92AA-46AC-8C54-E0020DB4A2A1}">
      <dsp:nvSpPr>
        <dsp:cNvPr id="0" name=""/>
        <dsp:cNvSpPr/>
      </dsp:nvSpPr>
      <dsp:spPr>
        <a:xfrm>
          <a:off x="1588334" y="1950426"/>
          <a:ext cx="1498235" cy="1498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700" kern="1200"/>
        </a:p>
      </dsp:txBody>
      <dsp:txXfrm>
        <a:off x="1807745" y="2169837"/>
        <a:ext cx="1059413" cy="1059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71" tIns="46885" rIns="93771" bIns="46885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71" tIns="46885" rIns="93771" bIns="4688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71" tIns="46885" rIns="93771" bIns="46885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71" tIns="46885" rIns="93771" bIns="4688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9AE05E6-3E40-4D79-85AA-201D650D0B8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540679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71" tIns="46885" rIns="93771" bIns="46885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71" tIns="46885" rIns="93771" bIns="4688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71" tIns="46885" rIns="93771" bIns="468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71" tIns="46885" rIns="93771" bIns="46885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71" tIns="46885" rIns="93771" bIns="4688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D82B1DD-14F1-46D7-85A1-FB241E9B3C2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068949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1363"/>
            <a:ext cx="4965700" cy="3724275"/>
          </a:xfrm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1464505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xmlns="" val="855395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837369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xmlns="" val="1137735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3511034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xmlns="" val="2280463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1728464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33831422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83674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2726858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1793532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677569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3609590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2221349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xmlns="" val="3204834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2356496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xmlns="" val="367724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C3563-516B-4B88-987C-F421261AD6BE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46BC9-DA82-4C2C-9D13-3ADBACC684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4D4D-BC16-4E78-BB75-52AFAF05A38F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12371-B391-49CC-BAC5-F691E5BB40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23117-68C0-4214-B73C-A253B45EED11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F4DC7-28B9-46CC-8D63-ACD827B12E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logo_brasil-pais-de-todos"/>
          <p:cNvPicPr>
            <a:picLocks noChangeAspect="1" noChangeArrowheads="1"/>
          </p:cNvPicPr>
          <p:nvPr userDrawn="1"/>
        </p:nvPicPr>
        <p:blipFill>
          <a:blip r:embed="rId2"/>
          <a:srcRect t="844"/>
          <a:stretch>
            <a:fillRect/>
          </a:stretch>
        </p:blipFill>
        <p:spPr bwMode="auto">
          <a:xfrm>
            <a:off x="7648575" y="277813"/>
            <a:ext cx="136842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 userDrawn="1"/>
        </p:nvSpPr>
        <p:spPr bwMode="auto">
          <a:xfrm>
            <a:off x="8769350" y="6545263"/>
            <a:ext cx="2413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fld id="{5C84F22D-6CD5-4447-B0E7-F71D0AB74590}" type="slidenum">
              <a:rPr lang="pt-BR" sz="1200" smtClean="0">
                <a:latin typeface="Arial" charset="0"/>
              </a:rPr>
              <a:pPr algn="ctr" eaLnBrk="1" hangingPunct="1">
                <a:defRPr/>
              </a:pPr>
              <a:t>‹nº›</a:t>
            </a:fld>
            <a:endParaRPr lang="pt-BR" sz="1200" dirty="0" smtClean="0">
              <a:latin typeface="Arial" charset="0"/>
            </a:endParaRPr>
          </a:p>
        </p:txBody>
      </p:sp>
      <p:pic>
        <p:nvPicPr>
          <p:cNvPr id="7" name="Picture 22" descr="cabecalho"/>
          <p:cNvPicPr>
            <a:picLocks noChangeAspect="1" noChangeArrowheads="1"/>
          </p:cNvPicPr>
          <p:nvPr userDrawn="1"/>
        </p:nvPicPr>
        <p:blipFill>
          <a:blip r:embed="rId3"/>
          <a:srcRect t="89444"/>
          <a:stretch>
            <a:fillRect/>
          </a:stretch>
        </p:blipFill>
        <p:spPr bwMode="auto">
          <a:xfrm>
            <a:off x="0" y="6813550"/>
            <a:ext cx="9140825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4"/>
          <p:cNvGrpSpPr>
            <a:grpSpLocks/>
          </p:cNvGrpSpPr>
          <p:nvPr userDrawn="1"/>
        </p:nvGrpSpPr>
        <p:grpSpPr bwMode="auto">
          <a:xfrm>
            <a:off x="0" y="0"/>
            <a:ext cx="9144000" cy="863600"/>
            <a:chOff x="0" y="0"/>
            <a:chExt cx="5760" cy="544"/>
          </a:xfrm>
        </p:grpSpPr>
        <p:pic>
          <p:nvPicPr>
            <p:cNvPr id="9" name="Picture 21" descr="cabecalho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"/>
              <a:ext cx="57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3" descr="cabecalho"/>
            <p:cNvPicPr>
              <a:picLocks noChangeAspect="1" noChangeArrowheads="1"/>
            </p:cNvPicPr>
            <p:nvPr userDrawn="1"/>
          </p:nvPicPr>
          <p:blipFill>
            <a:blip r:embed="rId3"/>
            <a:srcRect l="62222" r="15729"/>
            <a:stretch>
              <a:fillRect/>
            </a:stretch>
          </p:blipFill>
          <p:spPr bwMode="auto">
            <a:xfrm>
              <a:off x="4490" y="0"/>
              <a:ext cx="127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11" descr="modelos de fundo apresentaçã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1C3AD-2A36-498B-82F9-D7DB1E5FD3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E1742-38C9-4C77-A53F-56571AA3C534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7C5C-B0B2-4F78-8322-7BAEAC1FA3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E5CC0-5BD6-48BA-BC98-AFC37A9EB5BF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B195-76BA-43AC-98EE-F1926C241F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CEFC-29FF-498B-BB17-F8261392D06C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57C2-CCF6-4C57-BBD9-9231F8D71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58FE9-529D-458B-A5FA-1C0DFA2550BB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D457F-687B-4465-886F-43BC956B37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7F634-80CC-489A-B942-735B0118CE03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C40D1-35F4-49C8-9713-885901E4D7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7A61A-90C4-4505-AD6E-F537477B1339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CE298-5BD4-48FB-878E-C6C6844302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DDF1-BCC8-44CF-9F5F-C38CEA5118E2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9BE6-F20F-4780-A34E-455DA3B1D4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837E-F75B-41E8-999B-E5E456B9F66E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78785-62B8-465A-B0F7-C435797F3D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90AEB5D-DA7C-4FCC-AF15-358C07E6B167}" type="datetimeFigureOut">
              <a:rPr lang="pt-BR"/>
              <a:pPr>
                <a:defRPr/>
              </a:pPr>
              <a:t>10/05/2015</a:t>
            </a:fld>
            <a:endParaRPr lang="pt-BR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28375A-BA4E-4E31-A4FF-E64BDFD7D8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7" descr="modelos de fundo apresentaçã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BB15F52-F63E-4960-BD71-5FF62AC3D8D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ransition spd="med">
    <p:circl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videncia.gov.b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8" name="Text Box 2"/>
          <p:cNvSpPr txBox="1">
            <a:spLocks noChangeArrowheads="1"/>
          </p:cNvSpPr>
          <p:nvPr/>
        </p:nvSpPr>
        <p:spPr bwMode="auto">
          <a:xfrm>
            <a:off x="1447800" y="4530725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en-US" b="1" i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0389" name="Group 4"/>
          <p:cNvGrpSpPr>
            <a:grpSpLocks/>
          </p:cNvGrpSpPr>
          <p:nvPr/>
        </p:nvGrpSpPr>
        <p:grpSpPr bwMode="auto">
          <a:xfrm>
            <a:off x="179388" y="765175"/>
            <a:ext cx="8532812" cy="6040438"/>
            <a:chOff x="576" y="307"/>
            <a:chExt cx="4656" cy="3658"/>
          </a:xfrm>
        </p:grpSpPr>
        <p:graphicFrame>
          <p:nvGraphicFramePr>
            <p:cNvPr id="10387" name="Object 147"/>
            <p:cNvGraphicFramePr>
              <a:graphicFrameLocks noChangeAspect="1"/>
            </p:cNvGraphicFramePr>
            <p:nvPr/>
          </p:nvGraphicFramePr>
          <p:xfrm>
            <a:off x="869" y="951"/>
            <a:ext cx="4008" cy="3014"/>
          </p:xfrm>
          <a:graphic>
            <a:graphicData uri="http://schemas.openxmlformats.org/presentationml/2006/ole">
              <p:oleObj spid="_x0000_s10408" name="Picture" r:id="rId4" imgW="677333" imgH="541867" progId="Word.Picture.8">
                <p:embed/>
              </p:oleObj>
            </a:graphicData>
          </a:graphic>
        </p:graphicFrame>
        <p:sp>
          <p:nvSpPr>
            <p:cNvPr id="89094" name="Rectangle 6"/>
            <p:cNvSpPr>
              <a:spLocks noChangeArrowheads="1"/>
            </p:cNvSpPr>
            <p:nvPr/>
          </p:nvSpPr>
          <p:spPr bwMode="auto">
            <a:xfrm>
              <a:off x="576" y="307"/>
              <a:ext cx="4656" cy="6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endParaRPr lang="pt-BR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  <a:p>
              <a:pPr algn="ctr" eaLnBrk="0" hangingPunct="0">
                <a:defRPr/>
              </a:pPr>
              <a:r>
                <a:rPr lang="pt-BR" sz="1800" b="1" dirty="0">
                  <a:solidFill>
                    <a:srgbClr val="000000"/>
                  </a:solidFill>
                  <a:latin typeface="Times New Roman"/>
                </a:rPr>
                <a:t>MPS - Ministério da Previdência Social</a:t>
              </a:r>
            </a:p>
            <a:p>
              <a:pPr algn="ctr" eaLnBrk="0" hangingPunct="0">
                <a:defRPr/>
              </a:pPr>
              <a:r>
                <a:rPr lang="pt-BR" sz="1800" b="1" dirty="0">
                  <a:solidFill>
                    <a:srgbClr val="000000"/>
                  </a:solidFill>
                  <a:latin typeface="Times New Roman"/>
                </a:rPr>
                <a:t>SPPS - Secretaria de Políticas de Previdência Social</a:t>
              </a:r>
            </a:p>
            <a:p>
              <a:pPr algn="ctr" eaLnBrk="0" hangingPunct="0">
                <a:defRPr/>
              </a:pPr>
              <a:r>
                <a:rPr lang="pt-BR" sz="1800" b="1" dirty="0">
                  <a:solidFill>
                    <a:srgbClr val="000000"/>
                  </a:solidFill>
                  <a:latin typeface="Times New Roman"/>
                </a:rPr>
                <a:t>DRPSP - Departamento dos Regimes de Previdência no Serviço Público</a:t>
              </a:r>
            </a:p>
          </p:txBody>
        </p:sp>
      </p:grp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84213" y="1844675"/>
            <a:ext cx="8459787" cy="47089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27º SEMINÁRIO </a:t>
            </a:r>
            <a:r>
              <a:rPr lang="pt-B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NACIONAL DE PREVIDÊNCIA </a:t>
            </a: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SOCIAL DA ABIPEM</a:t>
            </a: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º CONGRESSO ESTADUAL  DA  ASSIMPASC</a:t>
            </a: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pt-BR" dirty="0">
              <a:solidFill>
                <a:srgbClr val="000000"/>
              </a:solidFill>
            </a:endParaRPr>
          </a:p>
          <a:p>
            <a:pPr algn="just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0" hangingPunct="0">
              <a:defRPr/>
            </a:pP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FLORIANÓPOLIS </a:t>
            </a:r>
            <a:r>
              <a:rPr lang="pt-B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 </a:t>
            </a:r>
            <a:r>
              <a:rPr lang="pt-B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 </a:t>
            </a:r>
            <a:r>
              <a:rPr lang="pt-B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 </a:t>
            </a:r>
            <a:r>
              <a:rPr lang="pt-B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</a:t>
            </a: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MARÇO </a:t>
            </a:r>
            <a:r>
              <a:rPr lang="pt-B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</a:t>
            </a: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fld id="{78C33648-AA67-449F-9EDD-364DE4291861}" type="slidenum">
              <a:rPr lang="pt-BR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0" hangingPunct="0">
                <a:defRPr/>
              </a:pPr>
              <a:t>1</a:t>
            </a:fld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50825" y="3284538"/>
            <a:ext cx="857091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 dirty="0" smtClean="0">
                <a:solidFill>
                  <a:srgbClr val="3333CC"/>
                </a:solidFill>
              </a:rPr>
              <a:t>AÇÕES E DIRETRIZES DA SECRETARIA DE POLÍTICAS DA PREVIDÊNCIA SOCIAL – SPPS NA BUSCA DA MELHORIA DA GESTÃO DOS  </a:t>
            </a:r>
            <a:r>
              <a:rPr lang="pt-BR" sz="3200" b="1" dirty="0">
                <a:solidFill>
                  <a:srgbClr val="3333CC"/>
                </a:solidFill>
              </a:rPr>
              <a:t>RPPS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ângulo isósceles 85"/>
          <p:cNvSpPr/>
          <p:nvPr/>
        </p:nvSpPr>
        <p:spPr>
          <a:xfrm rot="5400000">
            <a:off x="839598" y="1025417"/>
            <a:ext cx="248698" cy="159321"/>
          </a:xfrm>
          <a:prstGeom prst="triangle">
            <a:avLst/>
          </a:prstGeom>
          <a:solidFill>
            <a:srgbClr val="FFB517"/>
          </a:solidFill>
          <a:ln w="95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671" y="1264108"/>
            <a:ext cx="7947237" cy="431443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579" y="5487516"/>
            <a:ext cx="8547420" cy="1310469"/>
          </a:xfrm>
          <a:prstGeom prst="rect">
            <a:avLst/>
          </a:prstGeom>
        </p:spPr>
      </p:pic>
      <p:sp>
        <p:nvSpPr>
          <p:cNvPr id="5" name="Espaço Reservado para Texto 6"/>
          <p:cNvSpPr txBox="1">
            <a:spLocks/>
          </p:cNvSpPr>
          <p:nvPr/>
        </p:nvSpPr>
        <p:spPr bwMode="auto">
          <a:xfrm>
            <a:off x="1043608" y="836712"/>
            <a:ext cx="4490853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2800" b="1" i="1" u="sng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Reuniões Externas</a:t>
            </a:r>
          </a:p>
          <a:p>
            <a:endParaRPr lang="pt-BR" dirty="0">
              <a:solidFill>
                <a:schemeClr val="bg1">
                  <a:lumMod val="50000"/>
                </a:schemeClr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920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AutoShape 3"/>
          <p:cNvSpPr>
            <a:spLocks/>
          </p:cNvSpPr>
          <p:nvPr/>
        </p:nvSpPr>
        <p:spPr bwMode="auto">
          <a:xfrm>
            <a:off x="3203575" y="2019300"/>
            <a:ext cx="2736850" cy="762000"/>
          </a:xfrm>
          <a:prstGeom prst="borderCallout2">
            <a:avLst>
              <a:gd name="adj1" fmla="val 15000"/>
              <a:gd name="adj2" fmla="val -2782"/>
              <a:gd name="adj3" fmla="val 15000"/>
              <a:gd name="adj4" fmla="val -60269"/>
              <a:gd name="adj5" fmla="val 110417"/>
              <a:gd name="adj6" fmla="val -1198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61441" name="Retângulo 1"/>
          <p:cNvSpPr>
            <a:spLocks noChangeArrowheads="1"/>
          </p:cNvSpPr>
          <p:nvPr/>
        </p:nvSpPr>
        <p:spPr bwMode="auto">
          <a:xfrm>
            <a:off x="0" y="1628775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r>
              <a:rPr lang="pt-BR" sz="4000" b="1" u="sng" dirty="0">
                <a:solidFill>
                  <a:schemeClr val="bg1"/>
                </a:solidFill>
              </a:rPr>
              <a:t>PARTE IV</a:t>
            </a:r>
          </a:p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r>
              <a:rPr lang="pt-BR" sz="4000" b="1" u="sng" dirty="0" smtClean="0">
                <a:solidFill>
                  <a:srgbClr val="000000"/>
                </a:solidFill>
              </a:rPr>
              <a:t>EXECUÇÃO DO PROPREV – SEGUNDA FASE</a:t>
            </a:r>
            <a:endParaRPr lang="pt-BR" sz="40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10593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  <p:bldP spid="614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57943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i="1" u="sng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EXECUÇÃO EM 2015</a:t>
            </a:r>
            <a:endParaRPr lang="pt-BR" sz="3200" b="1" i="1" u="sng" dirty="0">
              <a:solidFill>
                <a:schemeClr val="dk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buFont typeface="Wingdings"/>
              <a:buChar char="à"/>
              <a:defRPr/>
            </a:pPr>
            <a:r>
              <a:rPr lang="pt-PT" sz="2400" dirty="0" smtClean="0">
                <a:solidFill>
                  <a:schemeClr val="dk1"/>
                </a:solidFill>
                <a:latin typeface="+mn-lt"/>
                <a:cs typeface="Arial" charset="0"/>
                <a:sym typeface="Wingdings" panose="05000000000000000000" pitchFamily="2" charset="2"/>
              </a:rPr>
              <a:t>Entrega dos </a:t>
            </a:r>
            <a:r>
              <a:rPr lang="pt-PT" sz="2400" b="1" dirty="0" smtClean="0">
                <a:solidFill>
                  <a:schemeClr val="dk1"/>
                </a:solidFill>
                <a:latin typeface="+mn-lt"/>
                <a:cs typeface="Arial" charset="0"/>
                <a:sym typeface="Wingdings" panose="05000000000000000000" pitchFamily="2" charset="2"/>
              </a:rPr>
              <a:t>Equipamentos</a:t>
            </a:r>
            <a:r>
              <a:rPr lang="pt-PT" sz="2400" dirty="0" smtClean="0">
                <a:solidFill>
                  <a:schemeClr val="dk1"/>
                </a:solidFill>
                <a:latin typeface="+mn-lt"/>
                <a:cs typeface="Arial" charset="0"/>
                <a:sym typeface="Wingdings" panose="05000000000000000000" pitchFamily="2" charset="2"/>
              </a:rPr>
              <a:t> para os Entes Federativos selecionados</a:t>
            </a:r>
            <a:endParaRPr lang="pt-PT" sz="2400" dirty="0" smtClean="0">
              <a:solidFill>
                <a:schemeClr val="dk1"/>
              </a:solidFill>
              <a:latin typeface="+mn-lt"/>
              <a:cs typeface="Arial" charset="0"/>
            </a:endParaRPr>
          </a:p>
          <a:p>
            <a:pPr algn="just">
              <a:defRPr/>
            </a:pPr>
            <a:endParaRPr lang="pt-PT" sz="2400" dirty="0">
              <a:solidFill>
                <a:schemeClr val="dk1"/>
              </a:solidFill>
              <a:latin typeface="+mn-lt"/>
              <a:cs typeface="Arial" charset="0"/>
            </a:endParaRPr>
          </a:p>
          <a:p>
            <a:pPr marL="457200" indent="-457200" algn="just">
              <a:buFont typeface="Wingdings"/>
              <a:buChar char="à"/>
              <a:defRPr/>
            </a:pPr>
            <a:r>
              <a:rPr lang="pt-PT" sz="2400" dirty="0" smtClean="0">
                <a:solidFill>
                  <a:schemeClr val="dk1"/>
                </a:solidFill>
                <a:latin typeface="+mn-lt"/>
                <a:cs typeface="Arial" charset="0"/>
                <a:sym typeface="Wingdings" panose="05000000000000000000" pitchFamily="2" charset="2"/>
              </a:rPr>
              <a:t>Início da relização do </a:t>
            </a:r>
            <a:r>
              <a:rPr lang="pt-PT" sz="2400" b="1" dirty="0" smtClean="0">
                <a:solidFill>
                  <a:schemeClr val="dk1"/>
                </a:solidFill>
                <a:latin typeface="+mn-lt"/>
                <a:cs typeface="Arial" charset="0"/>
                <a:sym typeface="Wingdings" panose="05000000000000000000" pitchFamily="2" charset="2"/>
              </a:rPr>
              <a:t>Censo Cadastral Previdenciário </a:t>
            </a:r>
            <a:r>
              <a:rPr lang="pt-PT" sz="2400" dirty="0" smtClean="0">
                <a:solidFill>
                  <a:schemeClr val="dk1"/>
                </a:solidFill>
                <a:latin typeface="+mn-lt"/>
                <a:cs typeface="Arial" charset="0"/>
                <a:sym typeface="Wingdings" panose="05000000000000000000" pitchFamily="2" charset="2"/>
              </a:rPr>
              <a:t>nos entes Federativos selecionados</a:t>
            </a:r>
            <a:endParaRPr lang="pt-BR" sz="2400" dirty="0">
              <a:solidFill>
                <a:schemeClr val="dk1"/>
              </a:solidFill>
              <a:latin typeface="+mn-lt"/>
              <a:cs typeface="Arial" charset="0"/>
            </a:endParaRPr>
          </a:p>
          <a:p>
            <a:pPr algn="just">
              <a:defRPr/>
            </a:pPr>
            <a:endParaRPr lang="pt-BR" sz="2400" dirty="0" smtClean="0">
              <a:solidFill>
                <a:schemeClr val="dk1"/>
              </a:solidFill>
              <a:latin typeface="+mn-lt"/>
              <a:cs typeface="Arial" charset="0"/>
            </a:endParaRPr>
          </a:p>
          <a:p>
            <a:pPr marL="342900" indent="-342900" algn="just">
              <a:buFont typeface="Wingdings" pitchFamily="2" charset="2"/>
              <a:buChar char="à"/>
              <a:defRPr/>
            </a:pPr>
            <a:r>
              <a:rPr lang="pt-BR" sz="2400" dirty="0" smtClean="0">
                <a:solidFill>
                  <a:schemeClr val="dk1"/>
                </a:solidFill>
                <a:latin typeface="+mn-lt"/>
                <a:cs typeface="Arial" charset="0"/>
                <a:sym typeface="Wingdings" panose="05000000000000000000" pitchFamily="2" charset="2"/>
              </a:rPr>
              <a:t>Realização de 02 (dois) </a:t>
            </a:r>
            <a:r>
              <a:rPr lang="pt-BR" sz="2400" b="1" dirty="0" smtClean="0">
                <a:solidFill>
                  <a:schemeClr val="dk1"/>
                </a:solidFill>
                <a:latin typeface="+mn-lt"/>
                <a:cs typeface="Arial" charset="0"/>
                <a:sym typeface="Wingdings" panose="05000000000000000000" pitchFamily="2" charset="2"/>
              </a:rPr>
              <a:t>Estudos Técnicos</a:t>
            </a:r>
            <a:r>
              <a:rPr lang="pt-BR" sz="2400" dirty="0" smtClean="0">
                <a:solidFill>
                  <a:schemeClr val="dk1"/>
                </a:solidFill>
                <a:latin typeface="+mn-lt"/>
                <a:cs typeface="Arial" charset="0"/>
                <a:sym typeface="Wingdings" panose="05000000000000000000" pitchFamily="2" charset="2"/>
              </a:rPr>
              <a:t> para SPPS</a:t>
            </a:r>
          </a:p>
          <a:p>
            <a:pPr marL="342900" indent="-342900" algn="just">
              <a:buFont typeface="Wingdings" pitchFamily="2" charset="2"/>
              <a:buChar char="à"/>
              <a:defRPr/>
            </a:pPr>
            <a:endParaRPr lang="pt-BR" sz="2400" dirty="0" smtClean="0">
              <a:solidFill>
                <a:schemeClr val="dk1"/>
              </a:solidFill>
              <a:latin typeface="+mn-lt"/>
              <a:cs typeface="Arial" charset="0"/>
              <a:sym typeface="Wingdings" panose="05000000000000000000" pitchFamily="2" charset="2"/>
            </a:endParaRPr>
          </a:p>
          <a:p>
            <a:pPr marL="342900" indent="-342900" algn="just">
              <a:buFont typeface="Wingdings" pitchFamily="2" charset="2"/>
              <a:buChar char="à"/>
              <a:defRPr/>
            </a:pPr>
            <a:r>
              <a:rPr lang="pt-BR" sz="2400" dirty="0" smtClean="0">
                <a:solidFill>
                  <a:schemeClr val="dk1"/>
                </a:solidFill>
                <a:latin typeface="+mn-lt"/>
                <a:cs typeface="Arial" charset="0"/>
                <a:sym typeface="Wingdings" panose="05000000000000000000" pitchFamily="2" charset="2"/>
              </a:rPr>
              <a:t>Projeto Certificação dos RPPS</a:t>
            </a:r>
            <a:endParaRPr lang="pt-BR" sz="2400" dirty="0">
              <a:solidFill>
                <a:schemeClr val="dk1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921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 Explicativo 1 (Borda e Ênfase) 4"/>
          <p:cNvSpPr/>
          <p:nvPr/>
        </p:nvSpPr>
        <p:spPr bwMode="auto">
          <a:xfrm>
            <a:off x="1476375" y="1171575"/>
            <a:ext cx="6624638" cy="544513"/>
          </a:xfrm>
          <a:prstGeom prst="accentBorderCallout1">
            <a:avLst>
              <a:gd name="adj1" fmla="val 18750"/>
              <a:gd name="adj2" fmla="val -8333"/>
              <a:gd name="adj3" fmla="val 121982"/>
              <a:gd name="adj4" fmla="val -71185"/>
            </a:avLst>
          </a:prstGeom>
          <a:solidFill>
            <a:srgbClr val="00B0F0"/>
          </a:solidFill>
          <a:ln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218" name="Rectangle 3"/>
          <p:cNvSpPr>
            <a:spLocks/>
          </p:cNvSpPr>
          <p:nvPr/>
        </p:nvSpPr>
        <p:spPr bwMode="auto">
          <a:xfrm>
            <a:off x="144463" y="2205038"/>
            <a:ext cx="885507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382588" indent="-3429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/>
            <a:endParaRPr lang="pt-BR" altLang="pt-BR" b="1"/>
          </a:p>
          <a:p>
            <a:pPr lvl="1" algn="just"/>
            <a:r>
              <a:rPr lang="pt-BR" altLang="pt-BR" b="1"/>
              <a:t>Objetivo: </a:t>
            </a:r>
            <a:r>
              <a:rPr lang="pt-BR" altLang="pt-BR"/>
              <a:t>apoiar a modernização da estrutura tecnológica, uma das atividades primordiais, para alcançar a melhoria da qualidade dos dados dos servidores públicos filiados aos regimes próprios de previdência social e de seus dependentes beneficiários.</a:t>
            </a:r>
          </a:p>
          <a:p>
            <a:pPr algn="just"/>
            <a:endParaRPr lang="pt-BR" altLang="pt-BR" b="1"/>
          </a:p>
          <a:p>
            <a:pPr algn="just"/>
            <a:r>
              <a:rPr lang="pt-BR" altLang="pt-BR" b="1"/>
              <a:t>Quantidade de entes selecionados</a:t>
            </a:r>
            <a:r>
              <a:rPr lang="pt-BR" altLang="pt-BR"/>
              <a:t>: 40 (quarenta)</a:t>
            </a:r>
          </a:p>
          <a:p>
            <a:pPr algn="just"/>
            <a:r>
              <a:rPr lang="pt-BR" altLang="pt-BR"/>
              <a:t>- Estados: 10 (Bahia, Distrito Federal, Goiás, Mato Grosso, Mato Grosso do Sul, Paraíba, Piauí, Rio Grande do Norte, Rio Grande do Sul e Tocantins)</a:t>
            </a:r>
          </a:p>
          <a:p>
            <a:pPr algn="just"/>
            <a:r>
              <a:rPr lang="pt-BR" altLang="pt-BR"/>
              <a:t>- Municípios: 30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699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/>
              <a:t>       </a:t>
            </a:r>
          </a:p>
        </p:txBody>
      </p:sp>
      <p:sp>
        <p:nvSpPr>
          <p:cNvPr id="10245" name="Retângulo 1"/>
          <p:cNvSpPr>
            <a:spLocks noChangeArrowheads="1"/>
          </p:cNvSpPr>
          <p:nvPr/>
        </p:nvSpPr>
        <p:spPr bwMode="auto">
          <a:xfrm>
            <a:off x="0" y="1228725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 eaLnBrk="1" hangingPunct="1"/>
            <a:r>
              <a:rPr lang="pt-BR" altLang="pt-BR" b="1" dirty="0" smtClean="0">
                <a:solidFill>
                  <a:schemeClr val="bg1"/>
                </a:solidFill>
              </a:rPr>
              <a:t>Equipamentos </a:t>
            </a:r>
            <a:r>
              <a:rPr lang="pt-BR" altLang="pt-BR" b="1" dirty="0">
                <a:solidFill>
                  <a:schemeClr val="bg1"/>
                </a:solidFill>
              </a:rPr>
              <a:t>de Informática</a:t>
            </a:r>
          </a:p>
        </p:txBody>
      </p:sp>
    </p:spTree>
    <p:extLst>
      <p:ext uri="{BB962C8B-B14F-4D97-AF65-F5344CB8AC3E}">
        <p14:creationId xmlns:p14="http://schemas.microsoft.com/office/powerpoint/2010/main" xmlns="" val="36067942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2419 L -1.11111E-6 0.00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2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8699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/>
              <a:t>      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7950" y="908050"/>
          <a:ext cx="8928099" cy="5713417"/>
        </p:xfrm>
        <a:graphic>
          <a:graphicData uri="http://schemas.openxmlformats.org/drawingml/2006/table">
            <a:tbl>
              <a:tblPr/>
              <a:tblGrid>
                <a:gridCol w="389448"/>
                <a:gridCol w="1830406"/>
                <a:gridCol w="584173"/>
                <a:gridCol w="277482"/>
                <a:gridCol w="389448"/>
                <a:gridCol w="1810933"/>
                <a:gridCol w="584173"/>
                <a:gridCol w="277482"/>
                <a:gridCol w="389448"/>
                <a:gridCol w="1810933"/>
                <a:gridCol w="584173"/>
              </a:tblGrid>
              <a:tr h="49727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EQUIPAMENTOS DE INFORMÁTICA</a:t>
                      </a:r>
                    </a:p>
                    <a:p>
                      <a:pPr algn="ctr" fontAlgn="ctr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87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MUNICÍPIOS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UF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MUNICÍPIOS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UF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MUNICÍPIOS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UF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717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Birigui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Jaraguá do Sul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Patos de Minas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MG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Blumenau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Joinville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Porto Alegre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Cabo de Santo Agostinho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Jundiaí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Presidente Figueiredo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Campinas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Londrina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Recife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Canoas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Maringá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Rio Branco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Cariacica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Mossoró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RN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Santo André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Diadema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Nilópolis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São Leopoldo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Escada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Niterói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RJ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São Paulo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Foz do Iguaçu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Novo Hamburgo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Viçosa do Ceará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Guarapari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Palmas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Vitória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6062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/>
          </p:cNvSpPr>
          <p:nvPr/>
        </p:nvSpPr>
        <p:spPr bwMode="auto">
          <a:xfrm>
            <a:off x="179388" y="1187450"/>
            <a:ext cx="8742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b="1" dirty="0" smtClean="0"/>
              <a:t>Identificação </a:t>
            </a:r>
            <a:r>
              <a:rPr lang="pt-BR" altLang="pt-BR" b="1" dirty="0"/>
              <a:t>dos equipamentos</a:t>
            </a:r>
            <a:r>
              <a:rPr lang="pt-BR" altLang="pt-BR" dirty="0"/>
              <a:t>: 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8699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/>
              <a:t>      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4757423"/>
              </p:ext>
            </p:extLst>
          </p:nvPr>
        </p:nvGraphicFramePr>
        <p:xfrm>
          <a:off x="179388" y="1700213"/>
          <a:ext cx="8785226" cy="2747964"/>
        </p:xfrm>
        <a:graphic>
          <a:graphicData uri="http://schemas.openxmlformats.org/drawingml/2006/table">
            <a:tbl>
              <a:tblPr firstRow="1" firstCol="1" bandRow="1"/>
              <a:tblGrid>
                <a:gridCol w="897032"/>
                <a:gridCol w="831210"/>
                <a:gridCol w="3024422"/>
                <a:gridCol w="1224171"/>
                <a:gridCol w="1296181"/>
                <a:gridCol w="1512210"/>
              </a:tblGrid>
              <a:tr h="359993">
                <a:tc rowSpan="2"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Lote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Item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Descrição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 smtClean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Quantidade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Distribuição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19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SPPS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Ente Federativo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98">
                <a:tc rowSpan="3"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1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1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Servidor de Rede Padrão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41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1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43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Servidor de Rede Avançado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1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79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3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Servidor de Rede Especializado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7998"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4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Microcomputador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346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32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314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3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5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Estabilizador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250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0</a:t>
                      </a: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 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250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4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6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Notebook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252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40</a:t>
                      </a:r>
                      <a:endParaRPr lang="pt-BR" sz="1400" kern="5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212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5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7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Scanner 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47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45</a:t>
                      </a:r>
                      <a:endParaRPr lang="pt-BR" sz="1400" kern="50" dirty="0">
                        <a:effectLst/>
                        <a:latin typeface="Times"/>
                        <a:ea typeface="DejaVu Sans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79388" y="4841875"/>
            <a:ext cx="8856662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96888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pt-BR" b="1" dirty="0"/>
              <a:t>Valor das contratações</a:t>
            </a:r>
            <a:r>
              <a:rPr lang="pt-BR" dirty="0"/>
              <a:t>: R$ 2.901.888,48 </a:t>
            </a:r>
          </a:p>
          <a:p>
            <a:pPr marL="39688" algn="just" eaLnBrk="1" hangingPunct="1">
              <a:defRPr/>
            </a:pPr>
            <a:endParaRPr lang="pt-BR" sz="1000" b="1" dirty="0"/>
          </a:p>
          <a:p>
            <a:pPr marL="496888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pt-BR" b="1" dirty="0"/>
              <a:t>Situação do processo: </a:t>
            </a:r>
            <a:r>
              <a:rPr lang="pt-BR" dirty="0" smtClean="0"/>
              <a:t>Entrega dos Estabilizadores e dos Scanner. Visita Técnica na fábrica da DELL – Servidores. Vencedores </a:t>
            </a:r>
            <a:r>
              <a:rPr lang="pt-BR" dirty="0"/>
              <a:t>(DELL - Servidores, BBR Soluções - Scanner, DATEN Tecnologia - Micros, DMX 6 Comercial LTDA Estabilizador, </a:t>
            </a:r>
            <a:r>
              <a:rPr lang="pt-BR" dirty="0">
                <a:solidFill>
                  <a:srgbClr val="FF0000"/>
                </a:solidFill>
              </a:rPr>
              <a:t>UNILEG Comercial- Notebook</a:t>
            </a:r>
            <a:r>
              <a:rPr lang="pt-BR" dirty="0"/>
              <a:t>).</a:t>
            </a:r>
          </a:p>
          <a:p>
            <a:pPr marL="39688" algn="just" eaLnBrk="1" hangingPunct="1">
              <a:defRPr/>
            </a:pP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xmlns="" val="174580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556 0.00602 L 0.25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778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 Explicativo 1 (Borda e Ênfase) 4"/>
          <p:cNvSpPr/>
          <p:nvPr/>
        </p:nvSpPr>
        <p:spPr bwMode="auto">
          <a:xfrm>
            <a:off x="2051050" y="1012825"/>
            <a:ext cx="5113338" cy="400050"/>
          </a:xfrm>
          <a:prstGeom prst="accentBorderCallout1">
            <a:avLst>
              <a:gd name="adj1" fmla="val 18750"/>
              <a:gd name="adj2" fmla="val -8333"/>
              <a:gd name="adj3" fmla="val 121982"/>
              <a:gd name="adj4" fmla="val -71185"/>
            </a:avLst>
          </a:prstGeom>
          <a:solidFill>
            <a:srgbClr val="00B0F0"/>
          </a:solidFill>
          <a:ln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6146" name="Rectangle 3"/>
          <p:cNvSpPr>
            <a:spLocks/>
          </p:cNvSpPr>
          <p:nvPr/>
        </p:nvSpPr>
        <p:spPr bwMode="auto">
          <a:xfrm>
            <a:off x="250825" y="1628800"/>
            <a:ext cx="8670925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defRPr/>
            </a:pPr>
            <a:r>
              <a:rPr lang="pt-BR" altLang="pt-BR" b="1" dirty="0" smtClean="0"/>
              <a:t>Objetivo: </a:t>
            </a:r>
            <a:r>
              <a:rPr lang="pt-BR" altLang="pt-BR" dirty="0" smtClean="0"/>
              <a:t>melhorar a qualidade dos dados cadastrais dos servidores públicos brasileiros visando a criação e manutenção de banco de dados local e nacional.</a:t>
            </a:r>
          </a:p>
          <a:p>
            <a:pPr marL="554038" lvl="1" indent="-514350" algn="just">
              <a:buFontTx/>
              <a:buAutoNum type="arabicPeriod"/>
              <a:defRPr/>
            </a:pPr>
            <a:endParaRPr lang="pt-BR" altLang="pt-BR" dirty="0"/>
          </a:p>
          <a:p>
            <a:pPr marL="39688" lvl="1" indent="0" algn="just">
              <a:defRPr/>
            </a:pPr>
            <a:r>
              <a:rPr lang="pt-BR" altLang="pt-BR" b="1" dirty="0"/>
              <a:t>Sistema de execução do Censo Cadastral:</a:t>
            </a:r>
            <a:r>
              <a:rPr lang="pt-BR" altLang="pt-BR" dirty="0"/>
              <a:t> SIPREV/Gestão de RPPS.</a:t>
            </a:r>
          </a:p>
          <a:p>
            <a:pPr marL="39688" lvl="1" indent="0" algn="just">
              <a:defRPr/>
            </a:pPr>
            <a:endParaRPr lang="pt-BR" dirty="0" smtClean="0"/>
          </a:p>
          <a:p>
            <a:pPr marL="39688" lvl="1" indent="0" algn="just">
              <a:defRPr/>
            </a:pPr>
            <a:r>
              <a:rPr lang="pt-BR" b="1" dirty="0" smtClean="0"/>
              <a:t>Valor do Contrato</a:t>
            </a:r>
            <a:r>
              <a:rPr lang="pt-BR" dirty="0" smtClean="0"/>
              <a:t>: </a:t>
            </a:r>
            <a:r>
              <a:rPr lang="pt-BR" dirty="0"/>
              <a:t>R$ </a:t>
            </a:r>
            <a:r>
              <a:rPr lang="pt-BR" dirty="0" smtClean="0"/>
              <a:t>18.637.724,45 </a:t>
            </a:r>
          </a:p>
          <a:p>
            <a:pPr marL="39688" lvl="1" indent="0" algn="just">
              <a:defRPr/>
            </a:pPr>
            <a:r>
              <a:rPr lang="pt-BR" b="1" dirty="0" smtClean="0"/>
              <a:t>Aditamento: </a:t>
            </a:r>
            <a:r>
              <a:rPr lang="pt-BR" dirty="0" smtClean="0"/>
              <a:t>R$ 14.423.401,20  </a:t>
            </a:r>
          </a:p>
          <a:p>
            <a:pPr marL="39688" lvl="1" indent="0" algn="just">
              <a:defRPr/>
            </a:pPr>
            <a:endParaRPr lang="pt-BR" dirty="0"/>
          </a:p>
          <a:p>
            <a:pPr marL="39688" lvl="1" indent="0" algn="just">
              <a:defRPr/>
            </a:pPr>
            <a:r>
              <a:rPr lang="pt-BR" b="1" dirty="0" smtClean="0"/>
              <a:t>Quantidade </a:t>
            </a:r>
            <a:r>
              <a:rPr lang="pt-BR" b="1" dirty="0"/>
              <a:t>de </a:t>
            </a:r>
            <a:r>
              <a:rPr lang="pt-BR" b="1" dirty="0" smtClean="0"/>
              <a:t>servidores:  </a:t>
            </a:r>
            <a:r>
              <a:rPr lang="pt-BR" dirty="0"/>
              <a:t>ativos, aposentados e de </a:t>
            </a:r>
            <a:r>
              <a:rPr lang="pt-BR" dirty="0" smtClean="0"/>
              <a:t>pensionistas - 623.261</a:t>
            </a:r>
          </a:p>
          <a:p>
            <a:pPr marL="39688" lvl="1" indent="0" algn="just">
              <a:defRPr/>
            </a:pPr>
            <a:r>
              <a:rPr lang="pt-BR" b="1" dirty="0" smtClean="0"/>
              <a:t>Aditamento:  </a:t>
            </a:r>
            <a:r>
              <a:rPr lang="pt-BR" dirty="0" smtClean="0"/>
              <a:t>482.388 </a:t>
            </a:r>
            <a:endParaRPr lang="pt-BR" b="1" dirty="0"/>
          </a:p>
          <a:p>
            <a:pPr marL="39688" lvl="1" indent="0" algn="just">
              <a:defRPr/>
            </a:pPr>
            <a:endParaRPr lang="pt-BR" b="1" dirty="0"/>
          </a:p>
          <a:p>
            <a:pPr marL="39688" indent="0" algn="just">
              <a:defRPr/>
            </a:pPr>
            <a:r>
              <a:rPr lang="pt-BR" altLang="pt-BR" b="1" dirty="0" smtClean="0"/>
              <a:t>Situação atual</a:t>
            </a:r>
            <a:r>
              <a:rPr lang="pt-BR" altLang="pt-BR" dirty="0" smtClean="0"/>
              <a:t>: O processo encontra-se em fase de execução, com o contrato assinado em 08/12/2014, com o Consórcio SERCONPREV ( AHF, </a:t>
            </a:r>
            <a:r>
              <a:rPr lang="pt-BR" altLang="pt-BR" dirty="0" err="1" smtClean="0"/>
              <a:t>Webtech</a:t>
            </a:r>
            <a:r>
              <a:rPr lang="pt-BR" altLang="pt-BR" dirty="0" smtClean="0"/>
              <a:t>, </a:t>
            </a:r>
            <a:r>
              <a:rPr lang="pt-BR" altLang="pt-BR" dirty="0" err="1" smtClean="0"/>
              <a:t>Serconprev</a:t>
            </a:r>
            <a:r>
              <a:rPr lang="pt-BR" altLang="pt-BR" dirty="0" smtClean="0"/>
              <a:t>) – Entrega do Produto 1- Reuniões Regionais – 17/03: Brasília – 19/03: Recife – 07/04: São Paulo – 09/04: Porto Alegre</a:t>
            </a:r>
          </a:p>
          <a:p>
            <a:pPr algn="just">
              <a:defRPr/>
            </a:pPr>
            <a:endParaRPr lang="pt-BR" altLang="pt-BR" sz="2800" dirty="0" smtClean="0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8699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/>
              <a:t>       </a:t>
            </a:r>
          </a:p>
        </p:txBody>
      </p:sp>
      <p:sp>
        <p:nvSpPr>
          <p:cNvPr id="5124" name="CaixaDeTexto 1"/>
          <p:cNvSpPr txBox="1">
            <a:spLocks noChangeArrowheads="1"/>
          </p:cNvSpPr>
          <p:nvPr/>
        </p:nvSpPr>
        <p:spPr bwMode="auto">
          <a:xfrm>
            <a:off x="0" y="1012825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b="1" dirty="0" smtClean="0">
                <a:solidFill>
                  <a:schemeClr val="bg1"/>
                </a:solidFill>
              </a:rPr>
              <a:t> </a:t>
            </a:r>
            <a:r>
              <a:rPr lang="pt-BR" altLang="pt-BR" b="1" dirty="0">
                <a:solidFill>
                  <a:schemeClr val="bg1"/>
                </a:solidFill>
              </a:rPr>
              <a:t>Censo </a:t>
            </a:r>
            <a:r>
              <a:rPr lang="pt-BR" altLang="pt-BR" b="1" dirty="0" smtClean="0">
                <a:solidFill>
                  <a:schemeClr val="bg1"/>
                </a:solidFill>
              </a:rPr>
              <a:t>Cadastral Previdenciário</a:t>
            </a:r>
            <a:endParaRPr lang="pt-BR" altLang="pt-BR" b="1" dirty="0">
              <a:solidFill>
                <a:schemeClr val="bg1"/>
              </a:solidFill>
            </a:endParaRPr>
          </a:p>
        </p:txBody>
      </p:sp>
      <p:sp>
        <p:nvSpPr>
          <p:cNvPr id="2" name="Seta para baixo 1"/>
          <p:cNvSpPr/>
          <p:nvPr/>
        </p:nvSpPr>
        <p:spPr>
          <a:xfrm>
            <a:off x="3707904" y="3573016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2699792" y="4509120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78837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2419 L 5.55556E-7 0.008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146" grpId="0"/>
      <p:bldP spid="51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/>
          </p:cNvSpPr>
          <p:nvPr/>
        </p:nvSpPr>
        <p:spPr bwMode="auto">
          <a:xfrm>
            <a:off x="179388" y="1052513"/>
            <a:ext cx="8742362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/>
              <a:t>Quantidade de entes selecionados</a:t>
            </a:r>
            <a:r>
              <a:rPr lang="pt-BR" altLang="pt-BR" dirty="0"/>
              <a:t>: 49 (quarenta e nove)</a:t>
            </a:r>
          </a:p>
          <a:p>
            <a:pPr algn="just"/>
            <a:r>
              <a:rPr lang="pt-BR" altLang="pt-BR" dirty="0"/>
              <a:t>- Estados: 03 (</a:t>
            </a:r>
            <a:r>
              <a:rPr lang="pt-BR" altLang="pt-BR" dirty="0">
                <a:solidFill>
                  <a:srgbClr val="FF0000"/>
                </a:solidFill>
              </a:rPr>
              <a:t>Goiás</a:t>
            </a:r>
            <a:r>
              <a:rPr lang="pt-BR" altLang="pt-BR" dirty="0"/>
              <a:t>, Piauí e Rio Grande do Norte)</a:t>
            </a:r>
          </a:p>
          <a:p>
            <a:pPr algn="just"/>
            <a:r>
              <a:rPr lang="pt-BR" altLang="pt-BR" dirty="0"/>
              <a:t>- Municípios: 46 </a:t>
            </a:r>
          </a:p>
          <a:p>
            <a:pPr algn="just"/>
            <a:endParaRPr lang="pt-BR" altLang="pt-BR" sz="2800" dirty="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8699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/>
              <a:t>       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79388" y="2046288"/>
          <a:ext cx="8856663" cy="4573581"/>
        </p:xfrm>
        <a:graphic>
          <a:graphicData uri="http://schemas.openxmlformats.org/drawingml/2006/table">
            <a:tbl>
              <a:tblPr/>
              <a:tblGrid>
                <a:gridCol w="386332"/>
                <a:gridCol w="2062064"/>
                <a:gridCol w="504056"/>
                <a:gridCol w="72008"/>
                <a:gridCol w="418725"/>
                <a:gridCol w="1885531"/>
                <a:gridCol w="576064"/>
                <a:gridCol w="72008"/>
                <a:gridCol w="360040"/>
                <a:gridCol w="1940336"/>
                <a:gridCol w="579499"/>
              </a:tblGrid>
              <a:tr h="28869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CENSO CADASTRAL</a:t>
                      </a:r>
                    </a:p>
                  </a:txBody>
                  <a:tcPr marL="9525" marR="9525" marT="9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09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MUNICÍPIOS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UF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MUNICÍPIOS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UF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MUNICÍPIOS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UF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Belo Horizonte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MG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Escada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Patos de Minas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MG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Birigui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Itabira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MG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Porto Alegre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Blumenau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SC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Itapira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Presidente Figueiredo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AM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Boa Viagem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Jaraguá do Sul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SC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Recife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Boa Vista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RR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Jundiaí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Registro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Cabedelo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PB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Londrina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Rio das Ostras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RJ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Cabo de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Sto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Agostinho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Maringá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Rio Verde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GO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Cáceres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MT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Mineiros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GO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Santo André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Campo Largo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Mossoró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RN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São João de Meriti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RJ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Canoas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Nilópolis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RJ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São Leopoldo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Caraguatatuba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Niterói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RJ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Timon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Cariacica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Novo Hamburgo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Unaí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MG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Caucaia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Pacatuba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Viçosa do Ceará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Caxias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Palmas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Vitória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Contagem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MG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Paranavaí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Votuporanga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Divinópolis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MG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2214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 Explicativo 1 (Borda e Ênfase) 4"/>
          <p:cNvSpPr/>
          <p:nvPr/>
        </p:nvSpPr>
        <p:spPr bwMode="auto">
          <a:xfrm>
            <a:off x="1445146" y="854175"/>
            <a:ext cx="6624638" cy="544513"/>
          </a:xfrm>
          <a:prstGeom prst="accentBorderCallout1">
            <a:avLst>
              <a:gd name="adj1" fmla="val 18750"/>
              <a:gd name="adj2" fmla="val -8333"/>
              <a:gd name="adj3" fmla="val 121982"/>
              <a:gd name="adj4" fmla="val -71185"/>
            </a:avLst>
          </a:prstGeom>
          <a:solidFill>
            <a:srgbClr val="00B0F0"/>
          </a:solidFill>
          <a:ln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050" name="Rectangle 3"/>
          <p:cNvSpPr>
            <a:spLocks/>
          </p:cNvSpPr>
          <p:nvPr/>
        </p:nvSpPr>
        <p:spPr bwMode="auto">
          <a:xfrm>
            <a:off x="179388" y="1628775"/>
            <a:ext cx="8742362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9688" indent="0" algn="just">
              <a:defRPr/>
            </a:pPr>
            <a:r>
              <a:rPr lang="pt-BR" altLang="pt-BR" b="1" dirty="0" smtClean="0"/>
              <a:t>1. </a:t>
            </a:r>
            <a:r>
              <a:rPr lang="pt-BR" altLang="pt-BR" dirty="0"/>
              <a:t>“</a:t>
            </a:r>
            <a:r>
              <a:rPr lang="pt-BR" altLang="pt-BR" b="1" dirty="0"/>
              <a:t>A Questão da  Saúde e de Segurança do Trabalho e as Implicações para os RPPS e o RGPS – Construção de Perfil </a:t>
            </a:r>
            <a:r>
              <a:rPr lang="pt-BR" altLang="pt-BR" b="1" dirty="0" smtClean="0"/>
              <a:t>Epidemiológico-Previdenciário”</a:t>
            </a:r>
            <a:endParaRPr lang="pt-BR" altLang="pt-BR" b="1" dirty="0"/>
          </a:p>
          <a:p>
            <a:pPr marL="496888" indent="-457200" algn="just">
              <a:buFont typeface="Arial" panose="020B0604020202020204" pitchFamily="34" charset="0"/>
              <a:buChar char="•"/>
              <a:defRPr/>
            </a:pPr>
            <a:endParaRPr lang="pt-BR" b="1" dirty="0"/>
          </a:p>
          <a:p>
            <a:pPr marL="496888" indent="-457200" algn="just">
              <a:buFont typeface="Arial" panose="020B0604020202020204" pitchFamily="34" charset="0"/>
              <a:buChar char="•"/>
              <a:defRPr/>
            </a:pPr>
            <a:r>
              <a:rPr lang="pt-BR" b="1" dirty="0" smtClean="0"/>
              <a:t>Situação </a:t>
            </a:r>
            <a:r>
              <a:rPr lang="pt-BR" b="1" dirty="0"/>
              <a:t>do Processo</a:t>
            </a:r>
            <a:r>
              <a:rPr lang="pt-BR" dirty="0"/>
              <a:t>: </a:t>
            </a:r>
            <a:r>
              <a:rPr lang="pt-BR" altLang="pt-BR" dirty="0"/>
              <a:t>O processo encontra-se </a:t>
            </a:r>
            <a:r>
              <a:rPr lang="pt-BR" altLang="pt-BR" dirty="0" smtClean="0"/>
              <a:t>em execução aguardando a entrega do primeiro produto. O DRPPS solicitou de alguns Entes Federativos o </a:t>
            </a:r>
            <a:r>
              <a:rPr lang="pt-BR" altLang="pt-BR" dirty="0" err="1" smtClean="0"/>
              <a:t>lay</a:t>
            </a:r>
            <a:r>
              <a:rPr lang="pt-BR" altLang="pt-BR" dirty="0" smtClean="0"/>
              <a:t> out da FOPAG para subsidiar o Estudo que está sendo realizado pela FAPETEC – Fundação de Apoio a Pesquisa, Ensino, Tecnologia e Cultura </a:t>
            </a:r>
            <a:endParaRPr lang="pt-BR" dirty="0">
              <a:solidFill>
                <a:srgbClr val="FF0000"/>
              </a:solidFill>
            </a:endParaRPr>
          </a:p>
          <a:p>
            <a:pPr marL="496888" indent="-457200" algn="just">
              <a:buFont typeface="Arial" panose="020B0604020202020204" pitchFamily="34" charset="0"/>
              <a:buChar char="•"/>
              <a:defRPr/>
            </a:pPr>
            <a:endParaRPr lang="pt-BR" dirty="0"/>
          </a:p>
          <a:p>
            <a:pPr marL="39688" indent="0" algn="just">
              <a:defRPr/>
            </a:pPr>
            <a:endParaRPr lang="pt-BR" altLang="pt-BR" b="1" dirty="0"/>
          </a:p>
          <a:p>
            <a:pPr marL="39688" indent="0" algn="just">
              <a:defRPr/>
            </a:pPr>
            <a:r>
              <a:rPr lang="pt-BR" altLang="pt-BR" b="1" dirty="0"/>
              <a:t>2</a:t>
            </a:r>
            <a:r>
              <a:rPr lang="pt-BR" altLang="pt-BR" dirty="0" smtClean="0"/>
              <a:t>. </a:t>
            </a:r>
            <a:r>
              <a:rPr lang="pt-BR" altLang="pt-BR" b="1" dirty="0"/>
              <a:t>“Inclusão Previdenciária</a:t>
            </a:r>
            <a:r>
              <a:rPr lang="pt-BR" altLang="pt-BR" b="1" dirty="0" smtClean="0"/>
              <a:t>” </a:t>
            </a:r>
            <a:r>
              <a:rPr lang="pt-BR" altLang="pt-BR" dirty="0" smtClean="0"/>
              <a:t>- RGPS – Micro Empreendedor  Individual-MEI</a:t>
            </a:r>
            <a:endParaRPr lang="pt-BR" altLang="pt-BR" dirty="0"/>
          </a:p>
          <a:p>
            <a:pPr marL="39688" indent="0" algn="just">
              <a:defRPr/>
            </a:pPr>
            <a:endParaRPr lang="pt-BR" b="1" dirty="0"/>
          </a:p>
          <a:p>
            <a:pPr marL="496888" indent="-457200" algn="just">
              <a:buFont typeface="Arial" panose="020B0604020202020204" pitchFamily="34" charset="0"/>
              <a:buChar char="•"/>
              <a:defRPr/>
            </a:pPr>
            <a:r>
              <a:rPr lang="pt-BR" b="1" dirty="0"/>
              <a:t>Situação do Processo</a:t>
            </a:r>
            <a:r>
              <a:rPr lang="pt-BR" dirty="0"/>
              <a:t>: </a:t>
            </a:r>
            <a:r>
              <a:rPr lang="pt-BR" altLang="pt-BR" dirty="0"/>
              <a:t>O processo encontra-se em execução aguardando a entrega do primeiro produto. </a:t>
            </a:r>
            <a:r>
              <a:rPr lang="pt-BR" altLang="pt-BR" dirty="0" smtClean="0"/>
              <a:t>O </a:t>
            </a:r>
            <a:r>
              <a:rPr lang="pt-BR" altLang="pt-BR" dirty="0"/>
              <a:t>Estudo </a:t>
            </a:r>
            <a:r>
              <a:rPr lang="pt-BR" altLang="pt-BR" dirty="0" smtClean="0"/>
              <a:t>está </a:t>
            </a:r>
            <a:r>
              <a:rPr lang="pt-BR" altLang="pt-BR" dirty="0"/>
              <a:t>sendo realizado pela </a:t>
            </a:r>
            <a:r>
              <a:rPr lang="pt-BR" altLang="pt-BR" dirty="0" smtClean="0"/>
              <a:t>FIPE </a:t>
            </a:r>
            <a:r>
              <a:rPr lang="pt-BR" altLang="pt-BR" dirty="0"/>
              <a:t>– Fundação </a:t>
            </a:r>
            <a:r>
              <a:rPr lang="pt-BR" altLang="pt-BR" dirty="0" smtClean="0"/>
              <a:t>Instituto de Pesquisa Econômicas</a:t>
            </a:r>
            <a:endParaRPr lang="pt-BR" altLang="pt-BR" b="1" dirty="0"/>
          </a:p>
          <a:p>
            <a:pPr marL="39688" indent="0" algn="just">
              <a:defRPr/>
            </a:pPr>
            <a:endParaRPr lang="pt-BR" dirty="0" smtClean="0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8699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/>
              <a:t>       </a:t>
            </a:r>
          </a:p>
        </p:txBody>
      </p:sp>
      <p:sp>
        <p:nvSpPr>
          <p:cNvPr id="16388" name="Retângulo 3"/>
          <p:cNvSpPr>
            <a:spLocks noChangeArrowheads="1"/>
          </p:cNvSpPr>
          <p:nvPr/>
        </p:nvSpPr>
        <p:spPr bwMode="auto">
          <a:xfrm>
            <a:off x="41275" y="9032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b="1" dirty="0" smtClean="0">
                <a:solidFill>
                  <a:schemeClr val="bg1"/>
                </a:solidFill>
              </a:rPr>
              <a:t>Estudos Técnicos</a:t>
            </a:r>
            <a:endParaRPr lang="pt-BR" alt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965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77 3.7037E-7 L -1.11111E-6 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2419 L -1.11111E-6 0.0083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50" grpId="0"/>
      <p:bldP spid="163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 Explicativo 1 (Borda e Ênfase) 4"/>
          <p:cNvSpPr/>
          <p:nvPr/>
        </p:nvSpPr>
        <p:spPr bwMode="auto">
          <a:xfrm>
            <a:off x="1445146" y="854175"/>
            <a:ext cx="6624638" cy="544513"/>
          </a:xfrm>
          <a:prstGeom prst="accentBorderCallout1">
            <a:avLst>
              <a:gd name="adj1" fmla="val 18750"/>
              <a:gd name="adj2" fmla="val -8333"/>
              <a:gd name="adj3" fmla="val 121982"/>
              <a:gd name="adj4" fmla="val -71185"/>
            </a:avLst>
          </a:prstGeom>
          <a:solidFill>
            <a:srgbClr val="00B0F0"/>
          </a:solidFill>
          <a:ln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050" name="Rectangle 3"/>
          <p:cNvSpPr>
            <a:spLocks/>
          </p:cNvSpPr>
          <p:nvPr/>
        </p:nvSpPr>
        <p:spPr bwMode="auto">
          <a:xfrm>
            <a:off x="179388" y="1484784"/>
            <a:ext cx="8742362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 algn="just">
              <a:buFont typeface="Wingdings"/>
              <a:buChar char="à"/>
              <a:defRPr/>
            </a:pPr>
            <a:r>
              <a:rPr lang="pt-BR" altLang="pt-BR" dirty="0">
                <a:solidFill>
                  <a:schemeClr val="dk1"/>
                </a:solidFill>
                <a:latin typeface="+mn-lt"/>
                <a:cs typeface="Arial" charset="0"/>
              </a:rPr>
              <a:t>Minuta do Projeto de Certificação concluída pelo GT – Municípios de Concórdia, Cabedelo, Vitória, Indaiatuba, Curitiba. Estados do Rio de Janeiro e Distrito </a:t>
            </a:r>
            <a:r>
              <a:rPr lang="pt-BR" altLang="pt-BR" dirty="0" smtClean="0">
                <a:solidFill>
                  <a:schemeClr val="dk1"/>
                </a:solidFill>
                <a:latin typeface="+mn-lt"/>
                <a:cs typeface="Arial" charset="0"/>
              </a:rPr>
              <a:t>Federal. O modelo proposto:</a:t>
            </a:r>
          </a:p>
          <a:p>
            <a:pPr marL="1103312" lvl="2" algn="just">
              <a:buFont typeface="Arial" panose="020B0604020202020204" pitchFamily="34" charset="0"/>
              <a:buChar char="•"/>
              <a:defRPr/>
            </a:pPr>
            <a:r>
              <a:rPr lang="pt-BR" altLang="pt-BR" dirty="0" smtClean="0">
                <a:solidFill>
                  <a:schemeClr val="dk1"/>
                </a:solidFill>
                <a:latin typeface="+mn-lt"/>
                <a:cs typeface="Arial" charset="0"/>
              </a:rPr>
              <a:t>Adesão </a:t>
            </a:r>
          </a:p>
          <a:p>
            <a:pPr marL="1103312" lvl="2" algn="just">
              <a:buFont typeface="Arial" panose="020B0604020202020204" pitchFamily="34" charset="0"/>
              <a:buChar char="•"/>
              <a:defRPr/>
            </a:pPr>
            <a:r>
              <a:rPr lang="pt-BR" altLang="pt-BR" dirty="0" smtClean="0">
                <a:solidFill>
                  <a:schemeClr val="dk1"/>
                </a:solidFill>
                <a:latin typeface="+mn-lt"/>
                <a:cs typeface="Arial" charset="0"/>
              </a:rPr>
              <a:t>Dimensões: Controles Interno, Governança Coorporativa e Educação Previdenciária</a:t>
            </a:r>
          </a:p>
          <a:p>
            <a:pPr marL="1103312" lvl="2" algn="just">
              <a:buFont typeface="Arial" panose="020B0604020202020204" pitchFamily="34" charset="0"/>
              <a:buChar char="•"/>
              <a:defRPr/>
            </a:pPr>
            <a:r>
              <a:rPr lang="pt-BR" altLang="pt-BR" dirty="0" smtClean="0">
                <a:solidFill>
                  <a:schemeClr val="dk1"/>
                </a:solidFill>
                <a:latin typeface="+mn-lt"/>
                <a:cs typeface="Arial" charset="0"/>
              </a:rPr>
              <a:t>Validade de 02 (dois) anos </a:t>
            </a:r>
          </a:p>
          <a:p>
            <a:pPr marL="457200" indent="-457200" algn="just">
              <a:buFont typeface="Wingdings"/>
              <a:buChar char="à"/>
              <a:defRPr/>
            </a:pPr>
            <a:endParaRPr lang="pt-BR" altLang="pt-BR" dirty="0" smtClean="0">
              <a:solidFill>
                <a:schemeClr val="dk1"/>
              </a:solidFill>
              <a:latin typeface="+mn-lt"/>
              <a:cs typeface="Arial" charset="0"/>
            </a:endParaRPr>
          </a:p>
          <a:p>
            <a:pPr marL="457200" indent="-457200" algn="just">
              <a:buFont typeface="Wingdings"/>
              <a:buChar char="à"/>
              <a:defRPr/>
            </a:pPr>
            <a:r>
              <a:rPr lang="pt-BR" altLang="pt-BR" dirty="0" smtClean="0">
                <a:solidFill>
                  <a:schemeClr val="dk1"/>
                </a:solidFill>
                <a:latin typeface="+mn-lt"/>
                <a:cs typeface="Arial" charset="0"/>
              </a:rPr>
              <a:t>Apresentação da minuta ao CONAPREV </a:t>
            </a:r>
          </a:p>
          <a:p>
            <a:pPr marL="0" indent="0" algn="just">
              <a:defRPr/>
            </a:pPr>
            <a:endParaRPr lang="pt-BR" dirty="0">
              <a:solidFill>
                <a:schemeClr val="dk1"/>
              </a:solidFill>
              <a:latin typeface="+mn-lt"/>
              <a:cs typeface="Arial" charset="0"/>
            </a:endParaRPr>
          </a:p>
          <a:p>
            <a:pPr marL="457200" indent="-457200" algn="just">
              <a:buFont typeface="Wingdings"/>
              <a:buChar char="à"/>
              <a:defRPr/>
            </a:pPr>
            <a:r>
              <a:rPr lang="pt-BR" dirty="0" smtClean="0">
                <a:solidFill>
                  <a:schemeClr val="dk1"/>
                </a:solidFill>
                <a:latin typeface="+mn-lt"/>
                <a:cs typeface="Arial" charset="0"/>
              </a:rPr>
              <a:t>Elaboração de Portaria do MPS instituindo </a:t>
            </a:r>
            <a:r>
              <a:rPr lang="pt-BR" dirty="0">
                <a:solidFill>
                  <a:schemeClr val="dk1"/>
                </a:solidFill>
                <a:latin typeface="+mn-lt"/>
                <a:cs typeface="Arial" charset="0"/>
              </a:rPr>
              <a:t>o </a:t>
            </a:r>
            <a:r>
              <a:rPr lang="pt-BR" b="1" dirty="0">
                <a:solidFill>
                  <a:schemeClr val="dk1"/>
                </a:solidFill>
                <a:latin typeface="+mn-lt"/>
                <a:cs typeface="Arial" charset="0"/>
              </a:rPr>
              <a:t>Programa de Certificação Institucional e Modernização da Gestão dos Regimes Próprios de Previdência Social da União, dos Estados, do Distrito Federal e dos Municípios - “Pró-Gestão </a:t>
            </a:r>
            <a:r>
              <a:rPr lang="pt-BR" b="1" dirty="0" smtClean="0">
                <a:solidFill>
                  <a:schemeClr val="dk1"/>
                </a:solidFill>
                <a:latin typeface="+mn-lt"/>
                <a:cs typeface="Arial" charset="0"/>
              </a:rPr>
              <a:t>RPPS</a:t>
            </a:r>
          </a:p>
          <a:p>
            <a:pPr marL="0" indent="0" algn="just">
              <a:defRPr/>
            </a:pPr>
            <a:endParaRPr lang="pt-BR" b="1" dirty="0">
              <a:solidFill>
                <a:schemeClr val="dk1"/>
              </a:solidFill>
              <a:latin typeface="+mn-lt"/>
              <a:cs typeface="Arial" charset="0"/>
            </a:endParaRPr>
          </a:p>
          <a:p>
            <a:pPr marL="457200" indent="-457200" algn="just">
              <a:buFont typeface="Wingdings"/>
              <a:buChar char="à"/>
              <a:defRPr/>
            </a:pPr>
            <a:r>
              <a:rPr lang="pt-BR" sz="2400" dirty="0" smtClean="0">
                <a:solidFill>
                  <a:schemeClr val="dk1"/>
                </a:solidFill>
                <a:latin typeface="+mn-lt"/>
                <a:cs typeface="Arial" charset="0"/>
              </a:rPr>
              <a:t>Realização de Consultas Públicas </a:t>
            </a:r>
            <a:endParaRPr lang="pt-BR" sz="2400" dirty="0">
              <a:solidFill>
                <a:schemeClr val="dk1"/>
              </a:solidFill>
              <a:latin typeface="+mn-lt"/>
              <a:cs typeface="Arial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8699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/>
              <a:t>       </a:t>
            </a:r>
          </a:p>
        </p:txBody>
      </p:sp>
      <p:sp>
        <p:nvSpPr>
          <p:cNvPr id="16388" name="Retângulo 3"/>
          <p:cNvSpPr>
            <a:spLocks noChangeArrowheads="1"/>
          </p:cNvSpPr>
          <p:nvPr/>
        </p:nvSpPr>
        <p:spPr bwMode="auto">
          <a:xfrm>
            <a:off x="41275" y="9032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b="1" dirty="0" smtClean="0">
                <a:solidFill>
                  <a:schemeClr val="bg1"/>
                </a:solidFill>
              </a:rPr>
              <a:t>Certificação dos RPPS</a:t>
            </a:r>
            <a:endParaRPr lang="pt-BR" alt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6539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77 3.7037E-7 L -1.11111E-6 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2419 L -1.11111E-6 0.0083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50" grpId="0"/>
      <p:bldP spid="163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tângulo 1"/>
          <p:cNvSpPr>
            <a:spLocks noChangeArrowheads="1"/>
          </p:cNvSpPr>
          <p:nvPr/>
        </p:nvSpPr>
        <p:spPr bwMode="auto">
          <a:xfrm>
            <a:off x="107950" y="980728"/>
            <a:ext cx="903605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u="sng" dirty="0">
                <a:solidFill>
                  <a:srgbClr val="000000"/>
                </a:solidFill>
              </a:rPr>
              <a:t>ÍNDICE</a:t>
            </a:r>
          </a:p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r>
              <a:rPr lang="pt-BR" sz="2400" b="1" dirty="0">
                <a:solidFill>
                  <a:srgbClr val="000000"/>
                </a:solidFill>
              </a:rPr>
              <a:t>PARTE I </a:t>
            </a:r>
            <a:r>
              <a:rPr lang="pt-BR" sz="2400" b="1" dirty="0" smtClean="0">
                <a:solidFill>
                  <a:srgbClr val="000000"/>
                </a:solidFill>
              </a:rPr>
              <a:t>–</a:t>
            </a:r>
            <a:r>
              <a:rPr lang="pt-BR" sz="2400" dirty="0" smtClean="0">
                <a:solidFill>
                  <a:srgbClr val="000000"/>
                </a:solidFill>
              </a:rPr>
              <a:t>Dados Gerais sobre os </a:t>
            </a:r>
            <a:r>
              <a:rPr lang="pt-BR" sz="2400" dirty="0">
                <a:solidFill>
                  <a:srgbClr val="000000"/>
                </a:solidFill>
              </a:rPr>
              <a:t>RPPS</a:t>
            </a:r>
          </a:p>
          <a:p>
            <a:endParaRPr lang="pt-BR" sz="2400" b="1" dirty="0">
              <a:solidFill>
                <a:srgbClr val="000000"/>
              </a:solidFill>
            </a:endParaRPr>
          </a:p>
          <a:p>
            <a:r>
              <a:rPr lang="pt-BR" sz="2400" b="1" dirty="0">
                <a:solidFill>
                  <a:srgbClr val="000000"/>
                </a:solidFill>
              </a:rPr>
              <a:t>PARTE </a:t>
            </a:r>
            <a:r>
              <a:rPr lang="pt-BR" sz="2400" b="1" dirty="0" smtClean="0">
                <a:solidFill>
                  <a:srgbClr val="000000"/>
                </a:solidFill>
              </a:rPr>
              <a:t>II </a:t>
            </a:r>
            <a:r>
              <a:rPr lang="pt-BR" sz="2400" dirty="0" smtClean="0">
                <a:solidFill>
                  <a:srgbClr val="000000"/>
                </a:solidFill>
              </a:rPr>
              <a:t>– Adequação da Legislação </a:t>
            </a:r>
            <a:r>
              <a:rPr lang="pt-BR" sz="2400" dirty="0">
                <a:solidFill>
                  <a:srgbClr val="000000"/>
                </a:solidFill>
              </a:rPr>
              <a:t>P</a:t>
            </a:r>
            <a:r>
              <a:rPr lang="pt-BR" sz="2400" dirty="0" smtClean="0">
                <a:solidFill>
                  <a:srgbClr val="000000"/>
                </a:solidFill>
              </a:rPr>
              <a:t>revidenciária</a:t>
            </a:r>
            <a:endParaRPr lang="pt-BR" sz="2400" dirty="0">
              <a:solidFill>
                <a:srgbClr val="000000"/>
              </a:solidFill>
            </a:endParaRPr>
          </a:p>
          <a:p>
            <a:endParaRPr lang="pt-BR" sz="2400" dirty="0">
              <a:solidFill>
                <a:srgbClr val="000000"/>
              </a:solidFill>
            </a:endParaRPr>
          </a:p>
          <a:p>
            <a:r>
              <a:rPr lang="pt-BR" sz="2400" b="1" dirty="0">
                <a:solidFill>
                  <a:srgbClr val="000000"/>
                </a:solidFill>
              </a:rPr>
              <a:t>PARTE III </a:t>
            </a:r>
            <a:r>
              <a:rPr lang="pt-BR" sz="2400" dirty="0" smtClean="0">
                <a:solidFill>
                  <a:srgbClr val="000000"/>
                </a:solidFill>
              </a:rPr>
              <a:t>– Realinhamento dos processos internos do DRPPS – Contratação da </a:t>
            </a:r>
            <a:r>
              <a:rPr lang="pt-BR" sz="2400" dirty="0" err="1" smtClean="0">
                <a:solidFill>
                  <a:srgbClr val="000000"/>
                </a:solidFill>
              </a:rPr>
              <a:t>EloGroup</a:t>
            </a:r>
            <a:endParaRPr lang="pt-BR" sz="2400" dirty="0" smtClean="0">
              <a:solidFill>
                <a:srgbClr val="000000"/>
              </a:solidFill>
            </a:endParaRPr>
          </a:p>
          <a:p>
            <a:endParaRPr lang="pt-BR" sz="2400" dirty="0">
              <a:solidFill>
                <a:srgbClr val="000000"/>
              </a:solidFill>
            </a:endParaRPr>
          </a:p>
          <a:p>
            <a:r>
              <a:rPr lang="pt-BR" sz="2400" b="1" dirty="0">
                <a:solidFill>
                  <a:srgbClr val="000000"/>
                </a:solidFill>
              </a:rPr>
              <a:t>PARTE IV </a:t>
            </a:r>
            <a:r>
              <a:rPr lang="pt-BR" sz="2400" dirty="0">
                <a:solidFill>
                  <a:srgbClr val="000000"/>
                </a:solidFill>
              </a:rPr>
              <a:t>–  </a:t>
            </a:r>
            <a:r>
              <a:rPr lang="pt-BR" sz="2400" dirty="0" smtClean="0">
                <a:solidFill>
                  <a:srgbClr val="000000"/>
                </a:solidFill>
              </a:rPr>
              <a:t>Execução do PROPREV - Segunda Fase</a:t>
            </a:r>
          </a:p>
          <a:p>
            <a:endParaRPr lang="pt-BR" sz="2400" dirty="0">
              <a:solidFill>
                <a:srgbClr val="000000"/>
              </a:solidFill>
            </a:endParaRPr>
          </a:p>
          <a:p>
            <a:r>
              <a:rPr lang="pt-BR" sz="2400" b="1" dirty="0">
                <a:solidFill>
                  <a:srgbClr val="000000"/>
                </a:solidFill>
              </a:rPr>
              <a:t>PARTE </a:t>
            </a:r>
            <a:r>
              <a:rPr lang="pt-BR" sz="2400" b="1" dirty="0" smtClean="0">
                <a:solidFill>
                  <a:srgbClr val="000000"/>
                </a:solidFill>
              </a:rPr>
              <a:t>V </a:t>
            </a:r>
            <a:r>
              <a:rPr lang="pt-BR" sz="2400" dirty="0">
                <a:solidFill>
                  <a:srgbClr val="000000"/>
                </a:solidFill>
              </a:rPr>
              <a:t>–  </a:t>
            </a:r>
            <a:r>
              <a:rPr lang="pt-BR" sz="2400" dirty="0" smtClean="0">
                <a:solidFill>
                  <a:srgbClr val="000000"/>
                </a:solidFill>
              </a:rPr>
              <a:t>Governança </a:t>
            </a:r>
            <a:r>
              <a:rPr lang="pt-BR" sz="2400" dirty="0" err="1" smtClean="0">
                <a:solidFill>
                  <a:srgbClr val="000000"/>
                </a:solidFill>
              </a:rPr>
              <a:t>Cooporativa</a:t>
            </a:r>
            <a:endParaRPr lang="pt-BR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AutoShape 3"/>
          <p:cNvSpPr>
            <a:spLocks/>
          </p:cNvSpPr>
          <p:nvPr/>
        </p:nvSpPr>
        <p:spPr bwMode="auto">
          <a:xfrm>
            <a:off x="3203575" y="2019300"/>
            <a:ext cx="2736850" cy="762000"/>
          </a:xfrm>
          <a:prstGeom prst="borderCallout2">
            <a:avLst>
              <a:gd name="adj1" fmla="val 15000"/>
              <a:gd name="adj2" fmla="val -2782"/>
              <a:gd name="adj3" fmla="val 15000"/>
              <a:gd name="adj4" fmla="val -60269"/>
              <a:gd name="adj5" fmla="val 110417"/>
              <a:gd name="adj6" fmla="val -1198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61441" name="Retângulo 1"/>
          <p:cNvSpPr>
            <a:spLocks noChangeArrowheads="1"/>
          </p:cNvSpPr>
          <p:nvPr/>
        </p:nvSpPr>
        <p:spPr bwMode="auto">
          <a:xfrm>
            <a:off x="0" y="1628775"/>
            <a:ext cx="9144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r>
              <a:rPr lang="pt-BR" sz="4000" b="1" u="sng" dirty="0">
                <a:solidFill>
                  <a:schemeClr val="bg1"/>
                </a:solidFill>
              </a:rPr>
              <a:t>PARTE </a:t>
            </a:r>
            <a:r>
              <a:rPr lang="pt-BR" sz="4000" b="1" u="sng" dirty="0" smtClean="0">
                <a:solidFill>
                  <a:schemeClr val="bg1"/>
                </a:solidFill>
              </a:rPr>
              <a:t>V</a:t>
            </a:r>
            <a:endParaRPr lang="pt-BR" sz="4000" b="1" u="sng" dirty="0">
              <a:solidFill>
                <a:schemeClr val="bg1"/>
              </a:solidFill>
            </a:endParaRPr>
          </a:p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r>
              <a:rPr lang="pt-BR" sz="4000" b="1" u="sng" dirty="0" smtClean="0">
                <a:solidFill>
                  <a:srgbClr val="000000"/>
                </a:solidFill>
              </a:rPr>
              <a:t>GOVERNANÇA COORPORATIVA</a:t>
            </a:r>
            <a:endParaRPr lang="pt-BR" sz="40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0252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  <p:bldP spid="614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/>
          </p:cNvSpPr>
          <p:nvPr/>
        </p:nvSpPr>
        <p:spPr bwMode="auto">
          <a:xfrm>
            <a:off x="0" y="908050"/>
            <a:ext cx="9144000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40" bIns="0"/>
          <a:lstStyle/>
          <a:p>
            <a:pPr marL="382588" indent="-342900" algn="ctr" defTabSz="822325">
              <a:spcBef>
                <a:spcPts val="800"/>
              </a:spcBef>
              <a:defRPr/>
            </a:pPr>
            <a:r>
              <a:rPr lang="pt-BR" sz="6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GOVERNANÇA</a:t>
            </a:r>
          </a:p>
          <a:p>
            <a:pPr marL="382588" indent="-342900" algn="ctr" defTabSz="822325">
              <a:spcBef>
                <a:spcPts val="1400"/>
              </a:spcBef>
              <a:defRPr/>
            </a:pPr>
            <a:endParaRPr lang="pt-BR" sz="8000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Arial" charset="0"/>
            </a:endParaRPr>
          </a:p>
          <a:p>
            <a:pPr marL="382588" indent="-342900" algn="ctr" defTabSz="822325">
              <a:spcBef>
                <a:spcPts val="1400"/>
              </a:spcBef>
              <a:defRPr/>
            </a:pPr>
            <a:r>
              <a:rPr lang="pt-BR" sz="7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NORMAS GERAIS</a:t>
            </a:r>
            <a:endParaRPr lang="en-US" sz="7000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77832" name="AutoShape 8"/>
          <p:cNvSpPr>
            <a:spLocks noChangeArrowheads="1"/>
          </p:cNvSpPr>
          <p:nvPr/>
        </p:nvSpPr>
        <p:spPr bwMode="auto">
          <a:xfrm>
            <a:off x="4716463" y="1916113"/>
            <a:ext cx="3779837" cy="1584325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pt-BR" sz="2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COMPROMISSO </a:t>
            </a:r>
          </a:p>
          <a:p>
            <a:pPr algn="ctr">
              <a:defRPr/>
            </a:pPr>
            <a:r>
              <a:rPr lang="pt-BR" sz="2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DE GESTÃO </a:t>
            </a:r>
          </a:p>
          <a:p>
            <a:pPr algn="ctr">
              <a:defRPr/>
            </a:pPr>
            <a:r>
              <a:rPr lang="pt-BR" sz="2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COMPARTILHADA</a:t>
            </a:r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auto">
          <a:xfrm>
            <a:off x="684213" y="4770438"/>
            <a:ext cx="7920037" cy="18986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pt-B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EQUILÍBRIO FINANCEIRO E ATUARIAL </a:t>
            </a:r>
          </a:p>
          <a:p>
            <a:pPr algn="ctr">
              <a:defRPr/>
            </a:pPr>
            <a:r>
              <a:rPr lang="pt-B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CARÁTER CONTRIBUTIVO</a:t>
            </a:r>
          </a:p>
          <a:p>
            <a:pPr algn="ctr">
              <a:defRPr/>
            </a:pPr>
            <a:r>
              <a:rPr lang="pt-B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BENEFÍCIOS</a:t>
            </a:r>
          </a:p>
          <a:p>
            <a:pPr algn="ctr">
              <a:defRPr/>
            </a:pPr>
            <a:r>
              <a:rPr lang="pt-B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PROTEÇÃO PATRIMÔNIO</a:t>
            </a:r>
          </a:p>
        </p:txBody>
      </p:sp>
      <p:sp>
        <p:nvSpPr>
          <p:cNvPr id="77834" name="AutoShape 10"/>
          <p:cNvSpPr>
            <a:spLocks noChangeArrowheads="1"/>
          </p:cNvSpPr>
          <p:nvPr/>
        </p:nvSpPr>
        <p:spPr bwMode="auto">
          <a:xfrm>
            <a:off x="971550" y="1916113"/>
            <a:ext cx="2738438" cy="1584325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pt-BR" sz="2600" b="1">
                <a:solidFill>
                  <a:srgbClr val="0943E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PATROCÍNIO </a:t>
            </a:r>
          </a:p>
          <a:p>
            <a:pPr algn="ctr">
              <a:defRPr/>
            </a:pPr>
            <a:r>
              <a:rPr lang="pt-BR" sz="2600" b="1">
                <a:solidFill>
                  <a:srgbClr val="0943E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POLÍTICO:</a:t>
            </a:r>
          </a:p>
          <a:p>
            <a:pPr algn="ctr">
              <a:defRPr/>
            </a:pPr>
            <a:r>
              <a:rPr lang="pt-BR" sz="2600" b="1">
                <a:solidFill>
                  <a:srgbClr val="0943E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SOCIAL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5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5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" decel="1000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  <p:bldP spid="77832" grpId="0" animBg="1"/>
      <p:bldP spid="77833" grpId="0" animBg="1"/>
      <p:bldP spid="778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69" name="Diagram 3"/>
          <p:cNvGrpSpPr>
            <a:grpSpLocks/>
          </p:cNvGrpSpPr>
          <p:nvPr/>
        </p:nvGrpSpPr>
        <p:grpSpPr bwMode="auto">
          <a:xfrm>
            <a:off x="0" y="1387475"/>
            <a:ext cx="8570913" cy="5399088"/>
            <a:chOff x="1927" y="598"/>
            <a:chExt cx="2235" cy="2851"/>
          </a:xfrm>
        </p:grpSpPr>
        <p:graphicFrame>
          <p:nvGraphicFramePr>
            <p:cNvPr id="14" name="Diagrama 13"/>
            <p:cNvGraphicFramePr/>
            <p:nvPr/>
          </p:nvGraphicFramePr>
          <p:xfrm>
            <a:off x="1927" y="598"/>
            <a:ext cx="2235" cy="28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8381" name="_s1034"/>
            <p:cNvSpPr>
              <a:spLocks noChangeArrowheads="1"/>
            </p:cNvSpPr>
            <p:nvPr/>
          </p:nvSpPr>
          <p:spPr bwMode="auto">
            <a:xfrm>
              <a:off x="2825" y="905"/>
              <a:ext cx="704" cy="750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Ente </a:t>
              </a:r>
            </a:p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Federativo</a:t>
              </a:r>
            </a:p>
          </p:txBody>
        </p:sp>
        <p:sp>
          <p:nvSpPr>
            <p:cNvPr id="58382" name="_s1034"/>
            <p:cNvSpPr>
              <a:spLocks noChangeArrowheads="1"/>
            </p:cNvSpPr>
            <p:nvPr/>
          </p:nvSpPr>
          <p:spPr bwMode="auto">
            <a:xfrm>
              <a:off x="2671" y="1519"/>
              <a:ext cx="771" cy="886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BR" altLang="pt-BR" sz="3000" b="1">
                  <a:latin typeface="Century Gothic" pitchFamily="34" charset="0"/>
                  <a:cs typeface="Arial" charset="0"/>
                </a:rPr>
                <a:t>RPPS</a:t>
              </a:r>
            </a:p>
          </p:txBody>
        </p:sp>
        <p:sp>
          <p:nvSpPr>
            <p:cNvPr id="58383" name="_s1034"/>
            <p:cNvSpPr>
              <a:spLocks noChangeArrowheads="1"/>
            </p:cNvSpPr>
            <p:nvPr/>
          </p:nvSpPr>
          <p:spPr bwMode="auto">
            <a:xfrm>
              <a:off x="1927" y="1417"/>
              <a:ext cx="737" cy="646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Órgãos de </a:t>
              </a:r>
            </a:p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Deliberação</a:t>
              </a:r>
            </a:p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 Colegiada</a:t>
              </a:r>
            </a:p>
          </p:txBody>
        </p:sp>
        <p:sp>
          <p:nvSpPr>
            <p:cNvPr id="58384" name="_s1034"/>
            <p:cNvSpPr>
              <a:spLocks noChangeArrowheads="1"/>
            </p:cNvSpPr>
            <p:nvPr/>
          </p:nvSpPr>
          <p:spPr bwMode="auto">
            <a:xfrm>
              <a:off x="2282" y="939"/>
              <a:ext cx="699" cy="684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Segurados </a:t>
              </a:r>
            </a:p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e Beneficiários</a:t>
              </a:r>
            </a:p>
          </p:txBody>
        </p:sp>
        <p:sp>
          <p:nvSpPr>
            <p:cNvPr id="58385" name="_s1034"/>
            <p:cNvSpPr>
              <a:spLocks noChangeArrowheads="1"/>
            </p:cNvSpPr>
            <p:nvPr/>
          </p:nvSpPr>
          <p:spPr bwMode="auto">
            <a:xfrm>
              <a:off x="2034" y="1928"/>
              <a:ext cx="635" cy="51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Controle </a:t>
              </a:r>
            </a:p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Interno</a:t>
              </a:r>
            </a:p>
            <a:p>
              <a:pPr algn="ctr"/>
              <a:endParaRPr lang="pt-BR" altLang="pt-BR" sz="1200">
                <a:latin typeface="Century Gothic" pitchFamily="34" charset="0"/>
                <a:cs typeface="Arial" charset="0"/>
              </a:endParaRPr>
            </a:p>
          </p:txBody>
        </p:sp>
        <p:sp>
          <p:nvSpPr>
            <p:cNvPr id="58386" name="_s1034"/>
            <p:cNvSpPr>
              <a:spLocks noChangeArrowheads="1"/>
            </p:cNvSpPr>
            <p:nvPr/>
          </p:nvSpPr>
          <p:spPr bwMode="auto">
            <a:xfrm>
              <a:off x="2563" y="2337"/>
              <a:ext cx="640" cy="4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Sociedade </a:t>
              </a:r>
            </a:p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Civil</a:t>
              </a:r>
            </a:p>
          </p:txBody>
        </p:sp>
        <p:sp>
          <p:nvSpPr>
            <p:cNvPr id="58387" name="_s1034"/>
            <p:cNvSpPr>
              <a:spLocks noChangeArrowheads="1"/>
            </p:cNvSpPr>
            <p:nvPr/>
          </p:nvSpPr>
          <p:spPr bwMode="auto">
            <a:xfrm>
              <a:off x="1927" y="598"/>
              <a:ext cx="554" cy="477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prstDash val="lgDashDot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BR" altLang="pt-BR" sz="1800" b="1">
                  <a:latin typeface="Century Gothic" pitchFamily="34" charset="0"/>
                  <a:cs typeface="Arial" charset="0"/>
                </a:rPr>
                <a:t>MPS</a:t>
              </a:r>
            </a:p>
          </p:txBody>
        </p:sp>
        <p:sp>
          <p:nvSpPr>
            <p:cNvPr id="58388" name="_s1034"/>
            <p:cNvSpPr>
              <a:spLocks noChangeArrowheads="1"/>
            </p:cNvSpPr>
            <p:nvPr/>
          </p:nvSpPr>
          <p:spPr bwMode="auto">
            <a:xfrm>
              <a:off x="3467" y="3050"/>
              <a:ext cx="446" cy="39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BR" altLang="pt-BR" sz="1200" b="1">
                  <a:latin typeface="Century Gothic" pitchFamily="34" charset="0"/>
                  <a:cs typeface="Arial" charset="0"/>
                </a:rPr>
                <a:t>BACEN</a:t>
              </a:r>
            </a:p>
          </p:txBody>
        </p:sp>
        <p:sp>
          <p:nvSpPr>
            <p:cNvPr id="58389" name="_s1034"/>
            <p:cNvSpPr>
              <a:spLocks noChangeArrowheads="1"/>
            </p:cNvSpPr>
            <p:nvPr/>
          </p:nvSpPr>
          <p:spPr bwMode="auto">
            <a:xfrm>
              <a:off x="3625" y="2576"/>
              <a:ext cx="537" cy="4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BR" altLang="pt-BR" sz="1200">
                  <a:latin typeface="Century Gothic" pitchFamily="34" charset="0"/>
                  <a:cs typeface="Arial" charset="0"/>
                </a:rPr>
                <a:t>Instituições Financeiras; </a:t>
              </a:r>
            </a:p>
            <a:p>
              <a:pPr algn="ctr"/>
              <a:r>
                <a:rPr lang="pt-BR" altLang="pt-BR" sz="1200">
                  <a:latin typeface="Century Gothic" pitchFamily="34" charset="0"/>
                  <a:cs typeface="Arial" charset="0"/>
                </a:rPr>
                <a:t>Assets; </a:t>
              </a:r>
            </a:p>
            <a:p>
              <a:pPr algn="ctr"/>
              <a:r>
                <a:rPr lang="pt-BR" altLang="pt-BR" sz="1200">
                  <a:latin typeface="Century Gothic" pitchFamily="34" charset="0"/>
                  <a:cs typeface="Arial" charset="0"/>
                </a:rPr>
                <a:t>DTVM;</a:t>
              </a:r>
            </a:p>
          </p:txBody>
        </p:sp>
        <p:sp>
          <p:nvSpPr>
            <p:cNvPr id="58390" name="_s1034"/>
            <p:cNvSpPr>
              <a:spLocks noChangeArrowheads="1"/>
            </p:cNvSpPr>
            <p:nvPr/>
          </p:nvSpPr>
          <p:spPr bwMode="auto">
            <a:xfrm>
              <a:off x="1927" y="3050"/>
              <a:ext cx="446" cy="39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pt-BR" altLang="pt-BR" sz="1200" b="1">
                  <a:latin typeface="Century Gothic" pitchFamily="34" charset="0"/>
                  <a:cs typeface="Arial" charset="0"/>
                </a:rPr>
                <a:t>POLÍCIA FEDERAL</a:t>
              </a:r>
            </a:p>
          </p:txBody>
        </p:sp>
      </p:grpSp>
      <p:sp>
        <p:nvSpPr>
          <p:cNvPr id="58370" name="_s1034"/>
          <p:cNvSpPr>
            <a:spLocks noChangeArrowheads="1"/>
          </p:cNvSpPr>
          <p:nvPr/>
        </p:nvSpPr>
        <p:spPr bwMode="auto">
          <a:xfrm>
            <a:off x="7627938" y="2454275"/>
            <a:ext cx="1420812" cy="904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pt-BR" altLang="pt-BR" sz="1200" b="1">
                <a:latin typeface="Century Gothic" pitchFamily="34" charset="0"/>
                <a:cs typeface="Arial" charset="0"/>
              </a:rPr>
              <a:t>Associações </a:t>
            </a:r>
          </a:p>
          <a:p>
            <a:pPr algn="ctr"/>
            <a:r>
              <a:rPr lang="pt-BR" altLang="pt-BR" sz="1200" b="1">
                <a:latin typeface="Century Gothic" pitchFamily="34" charset="0"/>
                <a:cs typeface="Arial" charset="0"/>
              </a:rPr>
              <a:t>de Classe  </a:t>
            </a:r>
          </a:p>
          <a:p>
            <a:pPr algn="ctr"/>
            <a:r>
              <a:rPr lang="pt-BR" altLang="pt-BR" sz="1200" b="1">
                <a:latin typeface="Century Gothic" pitchFamily="34" charset="0"/>
                <a:cs typeface="Arial" charset="0"/>
              </a:rPr>
              <a:t>Patronais</a:t>
            </a:r>
            <a:r>
              <a:rPr lang="pt-BR" altLang="pt-BR" sz="1200">
                <a:latin typeface="Century Gothic" pitchFamily="34" charset="0"/>
                <a:cs typeface="Arial" charset="0"/>
              </a:rPr>
              <a:t>.</a:t>
            </a:r>
          </a:p>
        </p:txBody>
      </p:sp>
      <p:sp>
        <p:nvSpPr>
          <p:cNvPr id="58371" name="_s1034"/>
          <p:cNvSpPr>
            <a:spLocks noChangeArrowheads="1"/>
          </p:cNvSpPr>
          <p:nvPr/>
        </p:nvSpPr>
        <p:spPr bwMode="auto">
          <a:xfrm>
            <a:off x="7624763" y="3246438"/>
            <a:ext cx="1423987" cy="904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pt-BR" altLang="pt-BR" sz="1200" b="1">
                <a:latin typeface="Century Gothic" pitchFamily="34" charset="0"/>
                <a:cs typeface="Arial" charset="0"/>
              </a:rPr>
              <a:t>Entidades </a:t>
            </a:r>
          </a:p>
          <a:p>
            <a:pPr algn="ctr"/>
            <a:r>
              <a:rPr lang="pt-BR" altLang="pt-BR" sz="1200" b="1">
                <a:latin typeface="Century Gothic" pitchFamily="34" charset="0"/>
                <a:cs typeface="Arial" charset="0"/>
              </a:rPr>
              <a:t>Representativas </a:t>
            </a:r>
          </a:p>
          <a:p>
            <a:pPr algn="ctr"/>
            <a:r>
              <a:rPr lang="pt-BR" altLang="pt-BR" sz="1200" b="1">
                <a:latin typeface="Century Gothic" pitchFamily="34" charset="0"/>
                <a:cs typeface="Arial" charset="0"/>
              </a:rPr>
              <a:t>dos Segurados</a:t>
            </a:r>
          </a:p>
        </p:txBody>
      </p:sp>
      <p:sp>
        <p:nvSpPr>
          <p:cNvPr id="58372" name="_s1034"/>
          <p:cNvSpPr>
            <a:spLocks noChangeArrowheads="1"/>
          </p:cNvSpPr>
          <p:nvPr/>
        </p:nvSpPr>
        <p:spPr bwMode="auto">
          <a:xfrm>
            <a:off x="6877050" y="1589088"/>
            <a:ext cx="1687513" cy="90328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pt-BR" altLang="pt-BR" b="1">
                <a:latin typeface="Century Gothic" pitchFamily="34" charset="0"/>
                <a:cs typeface="Arial" charset="0"/>
              </a:rPr>
              <a:t>TCE</a:t>
            </a:r>
          </a:p>
        </p:txBody>
      </p:sp>
      <p:sp>
        <p:nvSpPr>
          <p:cNvPr id="58373" name="_s1034"/>
          <p:cNvSpPr>
            <a:spLocks noChangeArrowheads="1"/>
          </p:cNvSpPr>
          <p:nvPr/>
        </p:nvSpPr>
        <p:spPr bwMode="auto">
          <a:xfrm>
            <a:off x="5940425" y="2703513"/>
            <a:ext cx="1635125" cy="1206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pt-BR" altLang="pt-BR" b="1">
                <a:latin typeface="Century Gothic" pitchFamily="34" charset="0"/>
                <a:cs typeface="Arial" charset="0"/>
              </a:rPr>
              <a:t>Poder </a:t>
            </a:r>
          </a:p>
          <a:p>
            <a:pPr algn="ctr"/>
            <a:r>
              <a:rPr lang="pt-BR" altLang="pt-BR" b="1">
                <a:latin typeface="Century Gothic" pitchFamily="34" charset="0"/>
                <a:cs typeface="Arial" charset="0"/>
              </a:rPr>
              <a:t>Legislativo</a:t>
            </a:r>
          </a:p>
        </p:txBody>
      </p:sp>
      <p:sp>
        <p:nvSpPr>
          <p:cNvPr id="58374" name="_s1034"/>
          <p:cNvSpPr>
            <a:spLocks noChangeArrowheads="1"/>
          </p:cNvSpPr>
          <p:nvPr/>
        </p:nvSpPr>
        <p:spPr bwMode="auto">
          <a:xfrm>
            <a:off x="4643438" y="6076950"/>
            <a:ext cx="1484312" cy="709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pt-BR" altLang="pt-BR" sz="1200" b="1">
                <a:latin typeface="Century Gothic" pitchFamily="34" charset="0"/>
                <a:cs typeface="Arial" charset="0"/>
              </a:rPr>
              <a:t>CVM</a:t>
            </a:r>
          </a:p>
        </p:txBody>
      </p:sp>
      <p:sp>
        <p:nvSpPr>
          <p:cNvPr id="58375" name="_s1034"/>
          <p:cNvSpPr>
            <a:spLocks noChangeArrowheads="1"/>
          </p:cNvSpPr>
          <p:nvPr/>
        </p:nvSpPr>
        <p:spPr bwMode="auto">
          <a:xfrm>
            <a:off x="3059113" y="6102350"/>
            <a:ext cx="1416050" cy="684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pt-BR" altLang="pt-BR" sz="1200" b="1">
                <a:latin typeface="Century Gothic" pitchFamily="34" charset="0"/>
                <a:cs typeface="Arial" charset="0"/>
              </a:rPr>
              <a:t>STN</a:t>
            </a:r>
          </a:p>
        </p:txBody>
      </p:sp>
      <p:sp>
        <p:nvSpPr>
          <p:cNvPr id="58376" name="_s1034"/>
          <p:cNvSpPr>
            <a:spLocks noChangeArrowheads="1"/>
          </p:cNvSpPr>
          <p:nvPr/>
        </p:nvSpPr>
        <p:spPr bwMode="auto">
          <a:xfrm>
            <a:off x="1692275" y="5614988"/>
            <a:ext cx="1417638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pt-BR" altLang="pt-BR" sz="1600" b="1">
                <a:latin typeface="Century Gothic" pitchFamily="34" charset="0"/>
                <a:cs typeface="Arial" charset="0"/>
              </a:rPr>
              <a:t>Poder </a:t>
            </a:r>
          </a:p>
          <a:p>
            <a:pPr algn="ctr"/>
            <a:r>
              <a:rPr lang="pt-BR" altLang="pt-BR" sz="1600" b="1">
                <a:latin typeface="Century Gothic" pitchFamily="34" charset="0"/>
                <a:cs typeface="Arial" charset="0"/>
              </a:rPr>
              <a:t>Judiciário</a:t>
            </a:r>
          </a:p>
        </p:txBody>
      </p:sp>
      <p:sp>
        <p:nvSpPr>
          <p:cNvPr id="58377" name="_s1034"/>
          <p:cNvSpPr>
            <a:spLocks noChangeArrowheads="1"/>
          </p:cNvSpPr>
          <p:nvPr/>
        </p:nvSpPr>
        <p:spPr bwMode="auto">
          <a:xfrm>
            <a:off x="8062913" y="4446588"/>
            <a:ext cx="1012825" cy="71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pt-BR" altLang="pt-BR" sz="1200">
                <a:latin typeface="Century Gothic" pitchFamily="34" charset="0"/>
                <a:cs typeface="Arial" charset="0"/>
              </a:rPr>
              <a:t>Prestadores </a:t>
            </a:r>
          </a:p>
          <a:p>
            <a:pPr algn="ctr"/>
            <a:r>
              <a:rPr lang="pt-BR" altLang="pt-BR" sz="1200">
                <a:latin typeface="Century Gothic" pitchFamily="34" charset="0"/>
                <a:cs typeface="Arial" charset="0"/>
              </a:rPr>
              <a:t>de Serviço</a:t>
            </a:r>
          </a:p>
        </p:txBody>
      </p:sp>
      <p:sp>
        <p:nvSpPr>
          <p:cNvPr id="58378" name="_s1034"/>
          <p:cNvSpPr>
            <a:spLocks noChangeArrowheads="1"/>
          </p:cNvSpPr>
          <p:nvPr/>
        </p:nvSpPr>
        <p:spPr bwMode="auto">
          <a:xfrm>
            <a:off x="0" y="4970463"/>
            <a:ext cx="2260600" cy="877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pt-BR" altLang="pt-BR" sz="1200" b="1">
                <a:latin typeface="Century Gothic" pitchFamily="34" charset="0"/>
                <a:cs typeface="Arial" charset="0"/>
              </a:rPr>
              <a:t>MINISTÉRIO </a:t>
            </a:r>
          </a:p>
          <a:p>
            <a:pPr algn="ctr"/>
            <a:r>
              <a:rPr lang="pt-BR" altLang="pt-BR" sz="1200" b="1">
                <a:latin typeface="Century Gothic" pitchFamily="34" charset="0"/>
                <a:cs typeface="Arial" charset="0"/>
              </a:rPr>
              <a:t>PÚBLICO FEDERAL E ESTADUAL</a:t>
            </a: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2857500" y="908050"/>
            <a:ext cx="3200400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dk1"/>
                </a:solidFill>
                <a:latin typeface="+mn-lt"/>
              </a:rPr>
              <a:t>RPPS: públicos estratégicos</a:t>
            </a:r>
            <a:endParaRPr lang="pt-BR" dirty="0">
              <a:solidFill>
                <a:schemeClr val="dk1"/>
              </a:solidFill>
              <a:latin typeface="+mn-lt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ChangeArrowheads="1"/>
          </p:cNvSpPr>
          <p:nvPr/>
        </p:nvSpPr>
        <p:spPr bwMode="auto">
          <a:xfrm>
            <a:off x="755650" y="871538"/>
            <a:ext cx="76390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i="1" u="sng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ASPECTOS DA GOVERNANÇA CORPORATIVA</a:t>
            </a:r>
            <a:r>
              <a:rPr lang="pt-BR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</a:p>
        </p:txBody>
      </p:sp>
      <p:sp>
        <p:nvSpPr>
          <p:cNvPr id="15363" name="Espaço Reservado para Conteúdo 2"/>
          <p:cNvSpPr>
            <a:spLocks/>
          </p:cNvSpPr>
          <p:nvPr/>
        </p:nvSpPr>
        <p:spPr bwMode="auto">
          <a:xfrm>
            <a:off x="179388" y="1341438"/>
            <a:ext cx="8713787" cy="51831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pt-BR" sz="2400" u="sng" dirty="0">
                <a:solidFill>
                  <a:schemeClr val="tx2"/>
                </a:solidFill>
                <a:latin typeface="+mn-lt"/>
                <a:cs typeface="Arial" charset="0"/>
              </a:rPr>
              <a:t>No âmbito institucional</a:t>
            </a:r>
            <a:r>
              <a:rPr lang="pt-BR" sz="2400" dirty="0">
                <a:solidFill>
                  <a:schemeClr val="tx2"/>
                </a:solidFill>
                <a:latin typeface="+mn-lt"/>
                <a:cs typeface="Arial" charset="0"/>
              </a:rPr>
              <a:t>: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dirty="0">
                <a:solidFill>
                  <a:schemeClr val="tx2"/>
                </a:solidFill>
                <a:latin typeface="+mn-lt"/>
                <a:cs typeface="Arial" charset="0"/>
              </a:rPr>
              <a:t>Demonstrar o grau de consistência do arcabouço organizacional da entidade, permitindo maior visibilidade da governança e gestão do RPPS.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dirty="0">
                <a:solidFill>
                  <a:schemeClr val="tx2"/>
                </a:solidFill>
                <a:latin typeface="+mn-lt"/>
                <a:cs typeface="Arial" charset="0"/>
              </a:rPr>
              <a:t>Viabilizar transparência de informações a respeito da administração da entidade.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pt-BR" sz="2400" u="sng" dirty="0">
                <a:solidFill>
                  <a:schemeClr val="tx2"/>
                </a:solidFill>
                <a:latin typeface="+mn-lt"/>
                <a:cs typeface="Arial" charset="0"/>
              </a:rPr>
              <a:t>No âmbito interno</a:t>
            </a:r>
            <a:r>
              <a:rPr lang="pt-BR" sz="2400" dirty="0">
                <a:solidFill>
                  <a:schemeClr val="tx2"/>
                </a:solidFill>
                <a:latin typeface="+mn-lt"/>
                <a:cs typeface="Arial" charset="0"/>
              </a:rPr>
              <a:t>: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dirty="0">
                <a:solidFill>
                  <a:schemeClr val="tx2"/>
                </a:solidFill>
                <a:latin typeface="+mn-lt"/>
                <a:cs typeface="Arial" charset="0"/>
              </a:rPr>
              <a:t>Estimular a melhoria contínua dos processos, contribuindo para o desenvolvimento organizacional.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dirty="0">
                <a:solidFill>
                  <a:schemeClr val="tx2"/>
                </a:solidFill>
                <a:latin typeface="+mn-lt"/>
                <a:cs typeface="Arial" charset="0"/>
              </a:rPr>
              <a:t>Motivar os dirigentes, gestores e colaboradores em sua educação continuada (profissionalização e capacitação).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dirty="0">
                <a:solidFill>
                  <a:schemeClr val="tx2"/>
                </a:solidFill>
                <a:latin typeface="+mn-lt"/>
                <a:cs typeface="Arial" charset="0"/>
              </a:rPr>
              <a:t>Permitir  maior segurança e confiabilidade nas tomadas de decisões.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pt-BR" sz="2400" u="sng" dirty="0">
                <a:solidFill>
                  <a:schemeClr val="tx2"/>
                </a:solidFill>
                <a:latin typeface="+mn-lt"/>
                <a:cs typeface="Arial" charset="0"/>
              </a:rPr>
              <a:t>No âmbito dos usuários e relacionamentos externos</a:t>
            </a:r>
            <a:r>
              <a:rPr lang="pt-BR" sz="2400" dirty="0">
                <a:solidFill>
                  <a:schemeClr val="tx2"/>
                </a:solidFill>
                <a:latin typeface="+mn-lt"/>
                <a:cs typeface="Arial" charset="0"/>
              </a:rPr>
              <a:t>: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dirty="0">
                <a:solidFill>
                  <a:schemeClr val="tx2"/>
                </a:solidFill>
                <a:latin typeface="+mn-lt"/>
                <a:cs typeface="Arial" charset="0"/>
              </a:rPr>
              <a:t>Promover a credibilidade na relação da prestação dos serviços.</a:t>
            </a:r>
          </a:p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pt-BR" dirty="0">
                <a:solidFill>
                  <a:schemeClr val="tx2"/>
                </a:solidFill>
                <a:latin typeface="+mn-lt"/>
                <a:cs typeface="Arial" charset="0"/>
              </a:rPr>
              <a:t>Proporcionar maior satisfação no relacionamento institucional.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1800" b="1" i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</a:rPr>
              <a:t>MPS - Ministério da Previdência Social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</a:rPr>
              <a:t>SPPS - Secretaria de Políticas de Previdência Social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</a:rPr>
              <a:t>DRPSP - Departamento dos Regimes de Previdência no Serviço Público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400" b="1" i="1" dirty="0" smtClean="0">
                <a:solidFill>
                  <a:srgbClr val="0000FF"/>
                </a:solidFill>
                <a:hlinkClick r:id="rId3"/>
              </a:rPr>
              <a:t>www.previdencia.gov.br</a:t>
            </a:r>
            <a:endParaRPr lang="pt-BR" sz="2400" b="1" i="1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400" b="1" i="1" dirty="0" smtClean="0">
                <a:solidFill>
                  <a:srgbClr val="0000FF"/>
                </a:solidFill>
              </a:rPr>
              <a:t>(Serviços aos RPPS - Previdência no Serviço Público)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b="1" i="1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b="1" i="1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0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400" b="1" i="1" dirty="0" smtClean="0">
                <a:solidFill>
                  <a:srgbClr val="0033CC"/>
                </a:solidFill>
              </a:rPr>
              <a:t>BENEDITO ADALBERTO BRUNCA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000" b="1" i="1" dirty="0" smtClean="0">
                <a:solidFill>
                  <a:srgbClr val="0033CC"/>
                </a:solidFill>
              </a:rPr>
              <a:t>Secretário de Políticas de Previdência Social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0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000" b="1" i="1" dirty="0" smtClean="0">
                <a:solidFill>
                  <a:srgbClr val="0033CC"/>
                </a:solidFill>
              </a:rPr>
              <a:t>(61) 2021-5236 / 2021-5342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000" b="1" i="1" dirty="0">
                <a:solidFill>
                  <a:srgbClr val="0033CC"/>
                </a:solidFill>
              </a:rPr>
              <a:t>s</a:t>
            </a:r>
            <a:r>
              <a:rPr lang="pt-BR" sz="2000" b="1" i="1" dirty="0" smtClean="0">
                <a:solidFill>
                  <a:srgbClr val="0033CC"/>
                </a:solidFill>
              </a:rPr>
              <a:t>pps.gab@previdencia.gov.br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/>
          </p:cNvSpPr>
          <p:nvPr/>
        </p:nvSpPr>
        <p:spPr bwMode="auto">
          <a:xfrm>
            <a:off x="3203575" y="2162175"/>
            <a:ext cx="2881313" cy="762000"/>
          </a:xfrm>
          <a:prstGeom prst="borderCallout2">
            <a:avLst>
              <a:gd name="adj1" fmla="val 15000"/>
              <a:gd name="adj2" fmla="val -2644"/>
              <a:gd name="adj3" fmla="val 15000"/>
              <a:gd name="adj4" fmla="val -57245"/>
              <a:gd name="adj5" fmla="val 110417"/>
              <a:gd name="adj6" fmla="val -113829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22529" name="Retângulo 1"/>
          <p:cNvSpPr>
            <a:spLocks noChangeArrowheads="1"/>
          </p:cNvSpPr>
          <p:nvPr/>
        </p:nvSpPr>
        <p:spPr bwMode="auto">
          <a:xfrm>
            <a:off x="107950" y="2133600"/>
            <a:ext cx="903605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 b="1" u="sng" dirty="0">
                <a:solidFill>
                  <a:schemeClr val="bg1"/>
                </a:solidFill>
              </a:rPr>
              <a:t>PARTE I</a:t>
            </a:r>
          </a:p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r>
              <a:rPr lang="pt-BR" sz="3600" b="1" u="sng" dirty="0" smtClean="0">
                <a:solidFill>
                  <a:srgbClr val="000000"/>
                </a:solidFill>
              </a:rPr>
              <a:t>DADOS GERAIS SOBRE OS RPPS</a:t>
            </a:r>
            <a:endParaRPr lang="pt-BR" sz="3600" b="1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AutoShape 5"/>
          <p:cNvSpPr>
            <a:spLocks/>
          </p:cNvSpPr>
          <p:nvPr/>
        </p:nvSpPr>
        <p:spPr bwMode="auto">
          <a:xfrm>
            <a:off x="288032" y="927509"/>
            <a:ext cx="8712968" cy="712118"/>
          </a:xfrm>
          <a:prstGeom prst="accentBorderCallout1">
            <a:avLst>
              <a:gd name="adj1" fmla="val 35056"/>
              <a:gd name="adj2" fmla="val -829"/>
              <a:gd name="adj3" fmla="val 113030"/>
              <a:gd name="adj4" fmla="val -415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288032" y="1052736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 smtClean="0">
                <a:solidFill>
                  <a:schemeClr val="bg1"/>
                </a:solidFill>
                <a:latin typeface="Times New Roman"/>
              </a:rPr>
              <a:t>ENTES FEDERATIVOS - REGIME PREVIDENCIÁRIO E CRP</a:t>
            </a:r>
            <a:endParaRPr lang="pt-BR" sz="1400" dirty="0" smtClean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99592" y="26369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3657053"/>
              </p:ext>
            </p:extLst>
          </p:nvPr>
        </p:nvGraphicFramePr>
        <p:xfrm>
          <a:off x="179513" y="1825975"/>
          <a:ext cx="8856982" cy="4771377"/>
        </p:xfrm>
        <a:graphic>
          <a:graphicData uri="http://schemas.openxmlformats.org/drawingml/2006/table">
            <a:tbl>
              <a:tblPr/>
              <a:tblGrid>
                <a:gridCol w="3548380"/>
                <a:gridCol w="2654301"/>
                <a:gridCol w="2654301"/>
              </a:tblGrid>
              <a:tr h="38940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REGIME </a:t>
                      </a:r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PREVIDENCIÁRIO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96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RGPS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3.398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60,76%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6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36,92%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6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RPPS EM EXTINÇÃO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2,32%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62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5.593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3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 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40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REGULARIDADE PREVIDENCIÁRIA DOS </a:t>
                      </a:r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RPPS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96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CRP ADMINISTRATIVO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53,07%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6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CRP JUDICIAL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11,09%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6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CRP (*)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35,84%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6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10800" marR="72000" marT="10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6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(*) Vencidos: a)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até 30 dias: 129; b) de 30 dias a 12 meses: 341; c) mais de 12 meses: 270.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9622"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Posição em 24/02/2015.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0" marR="72000" marT="10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AutoShape 5"/>
          <p:cNvSpPr>
            <a:spLocks/>
          </p:cNvSpPr>
          <p:nvPr/>
        </p:nvSpPr>
        <p:spPr bwMode="auto">
          <a:xfrm>
            <a:off x="288032" y="927509"/>
            <a:ext cx="8712968" cy="712118"/>
          </a:xfrm>
          <a:prstGeom prst="accentBorderCallout1">
            <a:avLst>
              <a:gd name="adj1" fmla="val 35056"/>
              <a:gd name="adj2" fmla="val -829"/>
              <a:gd name="adj3" fmla="val 113030"/>
              <a:gd name="adj4" fmla="val -415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792088" y="962144"/>
            <a:ext cx="78123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>
                <a:solidFill>
                  <a:schemeClr val="accent3"/>
                </a:solidFill>
                <a:latin typeface="Times New Roman"/>
              </a:rPr>
              <a:t>QUANTIDADE </a:t>
            </a:r>
            <a:r>
              <a:rPr lang="pt-BR" sz="2800" b="1" u="sng" dirty="0" smtClean="0">
                <a:solidFill>
                  <a:schemeClr val="accent3"/>
                </a:solidFill>
                <a:latin typeface="Times New Roman"/>
              </a:rPr>
              <a:t>SEGURADOS DOS </a:t>
            </a:r>
            <a:r>
              <a:rPr lang="pt-BR" sz="2800" b="1" u="sng" dirty="0">
                <a:solidFill>
                  <a:schemeClr val="accent3"/>
                </a:solidFill>
                <a:latin typeface="Times New Roman"/>
              </a:rPr>
              <a:t>RPPS</a:t>
            </a:r>
            <a:endParaRPr lang="pt-BR" sz="2800" dirty="0">
              <a:solidFill>
                <a:schemeClr val="accent3"/>
              </a:solidFill>
            </a:endParaRPr>
          </a:p>
          <a:p>
            <a:endParaRPr lang="pt-BR" sz="1400" dirty="0" smtClean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99592" y="26369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0098713"/>
              </p:ext>
            </p:extLst>
          </p:nvPr>
        </p:nvGraphicFramePr>
        <p:xfrm>
          <a:off x="288032" y="2060848"/>
          <a:ext cx="8712967" cy="4608510"/>
        </p:xfrm>
        <a:graphic>
          <a:graphicData uri="http://schemas.openxmlformats.org/drawingml/2006/table">
            <a:tbl>
              <a:tblPr/>
              <a:tblGrid>
                <a:gridCol w="1742593"/>
                <a:gridCol w="1685459"/>
                <a:gridCol w="1799729"/>
                <a:gridCol w="1742593"/>
                <a:gridCol w="1742593"/>
              </a:tblGrid>
              <a:tr h="835685"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APOSENTADOS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PENSIONISTAS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56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56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ESTADOS/DF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2.657.311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4.462.492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56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2.801.300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56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5.996.651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9.388.646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0085"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Dados</a:t>
                      </a:r>
                      <a:r>
                        <a:rPr lang="pt-BR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consolidados 2013 (Anuário)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767290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AutoShape 3"/>
          <p:cNvSpPr>
            <a:spLocks/>
          </p:cNvSpPr>
          <p:nvPr/>
        </p:nvSpPr>
        <p:spPr bwMode="auto">
          <a:xfrm>
            <a:off x="3203575" y="1700213"/>
            <a:ext cx="2736850" cy="762000"/>
          </a:xfrm>
          <a:prstGeom prst="borderCallout2">
            <a:avLst>
              <a:gd name="adj1" fmla="val 15000"/>
              <a:gd name="adj2" fmla="val -2782"/>
              <a:gd name="adj3" fmla="val 15000"/>
              <a:gd name="adj4" fmla="val -60269"/>
              <a:gd name="adj5" fmla="val 110417"/>
              <a:gd name="adj6" fmla="val -1198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34817" name="Retângulo 1"/>
          <p:cNvSpPr>
            <a:spLocks noChangeArrowheads="1"/>
          </p:cNvSpPr>
          <p:nvPr/>
        </p:nvSpPr>
        <p:spPr bwMode="auto">
          <a:xfrm>
            <a:off x="0" y="1239838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r>
              <a:rPr lang="pt-BR" sz="4000" b="1" u="sng" dirty="0">
                <a:solidFill>
                  <a:schemeClr val="bg1"/>
                </a:solidFill>
              </a:rPr>
              <a:t>PARTE II</a:t>
            </a:r>
          </a:p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r>
              <a:rPr lang="pt-BR" sz="3300" b="1" u="sng" dirty="0" smtClean="0">
                <a:solidFill>
                  <a:srgbClr val="000000"/>
                </a:solidFill>
              </a:rPr>
              <a:t>ADEQUAÇÃO DA LEGISLAÇÃO PREVIDENCIÁRIA</a:t>
            </a:r>
            <a:endParaRPr lang="pt-BR" sz="3300" b="1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03238" y="1052513"/>
            <a:ext cx="8640762" cy="95410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MEDIDA  PROVISÓRIA  N°  664,  DE 30/12/14 </a:t>
            </a:r>
          </a:p>
          <a:p>
            <a:pPr algn="ctr">
              <a:defRPr/>
            </a:pPr>
            <a:r>
              <a:rPr lang="pt-BR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( RPPS)</a:t>
            </a:r>
            <a:endParaRPr lang="pt-BR" sz="2800" b="1" i="1" u="sng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187325" y="2214731"/>
            <a:ext cx="8569325" cy="398570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pt-BR" sz="2100" dirty="0">
              <a:solidFill>
                <a:schemeClr val="dk1"/>
              </a:solidFill>
              <a:latin typeface="+mn-lt"/>
              <a:cs typeface="Arial" charset="0"/>
              <a:sym typeface="Wingdings" panose="05000000000000000000" pitchFamily="2" charset="2"/>
            </a:endParaRPr>
          </a:p>
          <a:p>
            <a:pPr marL="342900" indent="-342900" algn="just">
              <a:buFont typeface="Wingdings"/>
              <a:buChar char="à"/>
              <a:defRPr/>
            </a:pPr>
            <a:r>
              <a:rPr lang="pt-BR" sz="2100" dirty="0" smtClean="0">
                <a:solidFill>
                  <a:schemeClr val="dk1"/>
                </a:solidFill>
                <a:latin typeface="+mn-lt"/>
                <a:cs typeface="Arial" charset="0"/>
              </a:rPr>
              <a:t>Alteração na Lei n° 8.112, de 11 de dezembro de 1990: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sz="2100" dirty="0">
              <a:solidFill>
                <a:schemeClr val="dk1"/>
              </a:solidFill>
              <a:latin typeface="+mn-lt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100" dirty="0" smtClean="0">
                <a:solidFill>
                  <a:schemeClr val="dk1"/>
                </a:solidFill>
                <a:latin typeface="+mn-lt"/>
                <a:cs typeface="Arial" charset="0"/>
              </a:rPr>
              <a:t>Modificação na regra de concessão de pensão por morte – Correção de disparidades</a:t>
            </a:r>
          </a:p>
          <a:p>
            <a:pPr algn="just">
              <a:defRPr/>
            </a:pPr>
            <a:endParaRPr lang="pt-BR" sz="2100" dirty="0" smtClean="0">
              <a:solidFill>
                <a:schemeClr val="dk1"/>
              </a:solidFill>
              <a:latin typeface="+mn-lt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100" dirty="0" smtClean="0">
                <a:solidFill>
                  <a:schemeClr val="dk1"/>
                </a:solidFill>
                <a:latin typeface="+mn-lt"/>
                <a:cs typeface="Arial" charset="0"/>
              </a:rPr>
              <a:t>Amplo debate com diversas categorias de servidores</a:t>
            </a:r>
          </a:p>
          <a:p>
            <a:pPr algn="just">
              <a:defRPr/>
            </a:pPr>
            <a:endParaRPr lang="pt-BR" sz="2100" dirty="0" smtClean="0">
              <a:solidFill>
                <a:schemeClr val="dk1"/>
              </a:solidFill>
              <a:latin typeface="+mn-lt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100" dirty="0" smtClean="0">
                <a:solidFill>
                  <a:schemeClr val="dk1"/>
                </a:solidFill>
                <a:latin typeface="+mn-lt"/>
                <a:cs typeface="Arial" charset="0"/>
              </a:rPr>
              <a:t>Debate com o Poder Legislativo </a:t>
            </a:r>
          </a:p>
          <a:p>
            <a:pPr algn="just">
              <a:defRPr/>
            </a:pPr>
            <a:endParaRPr lang="pt-BR" sz="2100" dirty="0">
              <a:solidFill>
                <a:schemeClr val="dk1"/>
              </a:solidFill>
              <a:latin typeface="+mn-lt"/>
              <a:cs typeface="Arial" charset="0"/>
            </a:endParaRPr>
          </a:p>
          <a:p>
            <a:pPr algn="just">
              <a:defRPr/>
            </a:pPr>
            <a:endParaRPr lang="pt-BR" sz="2100" dirty="0">
              <a:solidFill>
                <a:schemeClr val="dk1"/>
              </a:solidFill>
              <a:latin typeface="+mn-lt"/>
              <a:cs typeface="Arial" charset="0"/>
            </a:endParaRPr>
          </a:p>
          <a:p>
            <a:pPr algn="just">
              <a:defRPr/>
            </a:pPr>
            <a:endParaRPr lang="pt-BR" sz="2200" dirty="0">
              <a:solidFill>
                <a:schemeClr val="dk1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5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3" grpId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3"/>
          <p:cNvSpPr>
            <a:spLocks/>
          </p:cNvSpPr>
          <p:nvPr/>
        </p:nvSpPr>
        <p:spPr bwMode="auto">
          <a:xfrm>
            <a:off x="3203575" y="2019300"/>
            <a:ext cx="2736850" cy="762000"/>
          </a:xfrm>
          <a:prstGeom prst="borderCallout2">
            <a:avLst>
              <a:gd name="adj1" fmla="val 15000"/>
              <a:gd name="adj2" fmla="val -2782"/>
              <a:gd name="adj3" fmla="val 15000"/>
              <a:gd name="adj4" fmla="val -60269"/>
              <a:gd name="adj5" fmla="val 110417"/>
              <a:gd name="adj6" fmla="val -1198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47105" name="Retângulo 1"/>
          <p:cNvSpPr>
            <a:spLocks noChangeArrowheads="1"/>
          </p:cNvSpPr>
          <p:nvPr/>
        </p:nvSpPr>
        <p:spPr bwMode="auto">
          <a:xfrm>
            <a:off x="0" y="1538288"/>
            <a:ext cx="91440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r>
              <a:rPr lang="pt-BR" sz="4000" b="1" u="sng" dirty="0">
                <a:solidFill>
                  <a:schemeClr val="bg1"/>
                </a:solidFill>
              </a:rPr>
              <a:t>PARTE III</a:t>
            </a:r>
          </a:p>
          <a:p>
            <a:pPr algn="ctr"/>
            <a:endParaRPr lang="pt-BR" sz="3000" b="1" u="sng" dirty="0">
              <a:solidFill>
                <a:schemeClr val="bg1"/>
              </a:solidFill>
            </a:endParaRPr>
          </a:p>
          <a:p>
            <a:pPr algn="ctr"/>
            <a:endParaRPr lang="pt-BR" sz="3000" b="1" u="sng" dirty="0">
              <a:solidFill>
                <a:srgbClr val="000000"/>
              </a:solidFill>
            </a:endParaRPr>
          </a:p>
          <a:p>
            <a:pPr algn="ctr"/>
            <a:r>
              <a:rPr lang="pt-BR" sz="4000" b="1" u="sng" dirty="0" smtClean="0">
                <a:solidFill>
                  <a:srgbClr val="000000"/>
                </a:solidFill>
              </a:rPr>
              <a:t>REALINHAMENTO DOS PROCESSOS INTERNOS DO DRPSP – CONTRATAÇÃO DA ELOGROUP</a:t>
            </a:r>
            <a:endParaRPr lang="pt-BR" sz="4000" b="1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  <p:bldP spid="471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255246" y="6520348"/>
            <a:ext cx="5493218" cy="28892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682171" y="836712"/>
            <a:ext cx="7923667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i="1" u="sng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MAPEAMENTO DOS PROCESSOS INTERNOS</a:t>
            </a:r>
            <a:endParaRPr lang="pt-BR" sz="2800" b="1" i="1" u="sng" dirty="0">
              <a:solidFill>
                <a:schemeClr val="dk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endParaRPr lang="pt-BR" sz="2400" dirty="0">
              <a:solidFill>
                <a:schemeClr val="dk1"/>
              </a:solidFill>
              <a:latin typeface="+mn-lt"/>
              <a:cs typeface="Arial" charset="0"/>
            </a:endParaRPr>
          </a:p>
        </p:txBody>
      </p:sp>
      <p:sp>
        <p:nvSpPr>
          <p:cNvPr id="5" name="Divisa 105"/>
          <p:cNvSpPr/>
          <p:nvPr/>
        </p:nvSpPr>
        <p:spPr>
          <a:xfrm>
            <a:off x="1608348" y="3645025"/>
            <a:ext cx="7220417" cy="976582"/>
          </a:xfrm>
          <a:prstGeom prst="chevron">
            <a:avLst>
              <a:gd name="adj" fmla="val 11973"/>
            </a:avLst>
          </a:prstGeom>
          <a:solidFill>
            <a:srgbClr val="00547A">
              <a:alpha val="2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36000" rIns="0" bIns="0"/>
          <a:lstStyle/>
          <a:p>
            <a:pPr algn="ctr"/>
            <a:r>
              <a:rPr lang="pt-BR" sz="700" b="1" dirty="0">
                <a:solidFill>
                  <a:srgbClr val="00547A"/>
                </a:solidFill>
              </a:rPr>
              <a:t>Realizar atendimento às demandas dos Entes Federativos, RPPS e Demais interessados (Órgãos de controle, Pesquisadores e outros)</a:t>
            </a:r>
          </a:p>
        </p:txBody>
      </p:sp>
      <p:sp>
        <p:nvSpPr>
          <p:cNvPr id="6" name="Pentágono 5"/>
          <p:cNvSpPr/>
          <p:nvPr/>
        </p:nvSpPr>
        <p:spPr>
          <a:xfrm>
            <a:off x="179512" y="3645024"/>
            <a:ext cx="1279627" cy="976583"/>
          </a:xfrm>
          <a:prstGeom prst="homePlate">
            <a:avLst>
              <a:gd name="adj" fmla="val 11877"/>
            </a:avLst>
          </a:prstGeom>
          <a:solidFill>
            <a:srgbClr val="00547A">
              <a:alpha val="2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36000" rIns="0" bIns="0"/>
          <a:lstStyle/>
          <a:p>
            <a:pPr algn="ctr"/>
            <a:r>
              <a:rPr lang="pt-BR" sz="700" b="1" dirty="0" smtClean="0">
                <a:solidFill>
                  <a:srgbClr val="00547A"/>
                </a:solidFill>
              </a:rPr>
              <a:t>Gerir educação </a:t>
            </a:r>
          </a:p>
          <a:p>
            <a:pPr algn="ctr"/>
            <a:r>
              <a:rPr lang="pt-BR" sz="700" b="1" dirty="0" smtClean="0">
                <a:solidFill>
                  <a:srgbClr val="00547A"/>
                </a:solidFill>
              </a:rPr>
              <a:t>previdenciária</a:t>
            </a:r>
            <a:endParaRPr lang="pt-BR" sz="700" b="1" dirty="0">
              <a:solidFill>
                <a:srgbClr val="00547A"/>
              </a:solidFill>
            </a:endParaRPr>
          </a:p>
        </p:txBody>
      </p:sp>
      <p:sp>
        <p:nvSpPr>
          <p:cNvPr id="7" name="Divisa 105"/>
          <p:cNvSpPr/>
          <p:nvPr/>
        </p:nvSpPr>
        <p:spPr>
          <a:xfrm>
            <a:off x="3170332" y="4655408"/>
            <a:ext cx="2822445" cy="1775880"/>
          </a:xfrm>
          <a:prstGeom prst="chevron">
            <a:avLst>
              <a:gd name="adj" fmla="val 11973"/>
            </a:avLst>
          </a:prstGeom>
          <a:solidFill>
            <a:srgbClr val="00547A">
              <a:alpha val="2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36000" rIns="0" bIns="0"/>
          <a:lstStyle/>
          <a:p>
            <a:pPr algn="ctr"/>
            <a:r>
              <a:rPr lang="pt-BR" sz="700" b="1" dirty="0" smtClean="0">
                <a:solidFill>
                  <a:srgbClr val="00547A"/>
                </a:solidFill>
              </a:rPr>
              <a:t>Realizar supervisão </a:t>
            </a:r>
            <a:r>
              <a:rPr lang="pt-BR" sz="700" b="1" dirty="0">
                <a:solidFill>
                  <a:srgbClr val="00547A"/>
                </a:solidFill>
              </a:rPr>
              <a:t>i</a:t>
            </a:r>
            <a:r>
              <a:rPr lang="pt-BR" sz="700" b="1" dirty="0" smtClean="0">
                <a:solidFill>
                  <a:srgbClr val="00547A"/>
                </a:solidFill>
              </a:rPr>
              <a:t>ndireta dos RPPS</a:t>
            </a:r>
            <a:endParaRPr lang="pt-BR" sz="700" b="1" dirty="0">
              <a:solidFill>
                <a:srgbClr val="00547A"/>
              </a:solidFill>
            </a:endParaRPr>
          </a:p>
        </p:txBody>
      </p:sp>
      <p:sp>
        <p:nvSpPr>
          <p:cNvPr id="8" name="Retângulo de cantos arredondados 109"/>
          <p:cNvSpPr/>
          <p:nvPr/>
        </p:nvSpPr>
        <p:spPr>
          <a:xfrm>
            <a:off x="184250" y="1484784"/>
            <a:ext cx="8802451" cy="2113161"/>
          </a:xfrm>
          <a:prstGeom prst="roundRect">
            <a:avLst>
              <a:gd name="adj" fmla="val 1931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 defTabSz="618748"/>
            <a:r>
              <a:rPr lang="pt-BR" sz="900" b="1" kern="0" dirty="0" smtClean="0">
                <a:solidFill>
                  <a:prstClr val="white">
                    <a:lumMod val="75000"/>
                  </a:prstClr>
                </a:solidFill>
                <a:latin typeface="Arial" charset="0"/>
                <a:ea typeface="+mn-ea"/>
              </a:rPr>
              <a:t>Experiência do Cliente (Ente Federativo e Unidade Gestora do RPPS)</a:t>
            </a:r>
            <a:endParaRPr lang="pt-BR" sz="900" b="1" kern="0" dirty="0">
              <a:solidFill>
                <a:prstClr val="white">
                  <a:lumMod val="75000"/>
                </a:prstClr>
              </a:solidFill>
              <a:latin typeface="Arial" charset="0"/>
              <a:ea typeface="+mn-ea"/>
            </a:endParaRPr>
          </a:p>
        </p:txBody>
      </p:sp>
      <p:sp>
        <p:nvSpPr>
          <p:cNvPr id="9" name="Pentágono 5"/>
          <p:cNvSpPr/>
          <p:nvPr/>
        </p:nvSpPr>
        <p:spPr>
          <a:xfrm>
            <a:off x="191784" y="1785293"/>
            <a:ext cx="1754669" cy="1764169"/>
          </a:xfrm>
          <a:prstGeom prst="homePlate">
            <a:avLst>
              <a:gd name="adj" fmla="val 11877"/>
            </a:avLst>
          </a:prstGeom>
          <a:solidFill>
            <a:schemeClr val="accent1">
              <a:alpha val="23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 defTabSz="618748"/>
            <a:r>
              <a:rPr lang="pt-BR" sz="800" b="1" kern="0" dirty="0" smtClean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Elaborar legislação de criação </a:t>
            </a:r>
          </a:p>
          <a:p>
            <a:pPr algn="ctr" defTabSz="618748"/>
            <a:r>
              <a:rPr lang="pt-BR" sz="800" b="1" kern="0" dirty="0" smtClean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e adequação do RPPS</a:t>
            </a:r>
            <a:endParaRPr lang="pt-BR" sz="800" b="1" kern="0" dirty="0">
              <a:solidFill>
                <a:prstClr val="white">
                  <a:lumMod val="75000"/>
                </a:prstClr>
              </a:solidFill>
              <a:latin typeface="Arial" charset="0"/>
            </a:endParaRPr>
          </a:p>
        </p:txBody>
      </p:sp>
      <p:sp>
        <p:nvSpPr>
          <p:cNvPr id="10" name="Pentágono 5"/>
          <p:cNvSpPr/>
          <p:nvPr/>
        </p:nvSpPr>
        <p:spPr>
          <a:xfrm>
            <a:off x="249005" y="4656766"/>
            <a:ext cx="1503293" cy="1775879"/>
          </a:xfrm>
          <a:prstGeom prst="homePlate">
            <a:avLst>
              <a:gd name="adj" fmla="val 11877"/>
            </a:avLst>
          </a:prstGeom>
          <a:solidFill>
            <a:srgbClr val="00547A">
              <a:alpha val="2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36000" rIns="0" bIns="0"/>
          <a:lstStyle/>
          <a:p>
            <a:pPr algn="ctr"/>
            <a:r>
              <a:rPr lang="pt-BR" sz="700" b="1" dirty="0">
                <a:solidFill>
                  <a:srgbClr val="00547A"/>
                </a:solidFill>
              </a:rPr>
              <a:t>Administrar políticas </a:t>
            </a:r>
            <a:r>
              <a:rPr lang="pt-BR" sz="700" b="1" dirty="0" smtClean="0">
                <a:solidFill>
                  <a:srgbClr val="00547A"/>
                </a:solidFill>
              </a:rPr>
              <a:t>de criação </a:t>
            </a:r>
          </a:p>
          <a:p>
            <a:pPr algn="ctr"/>
            <a:r>
              <a:rPr lang="pt-BR" sz="700" b="1" dirty="0" smtClean="0">
                <a:solidFill>
                  <a:srgbClr val="00547A"/>
                </a:solidFill>
              </a:rPr>
              <a:t>e manutenção dos RPPS</a:t>
            </a:r>
            <a:endParaRPr lang="pt-BR" sz="700" b="1" dirty="0">
              <a:solidFill>
                <a:srgbClr val="00547A"/>
              </a:solidFill>
            </a:endParaRPr>
          </a:p>
        </p:txBody>
      </p:sp>
      <p:sp>
        <p:nvSpPr>
          <p:cNvPr id="11" name="Divisa 105"/>
          <p:cNvSpPr/>
          <p:nvPr/>
        </p:nvSpPr>
        <p:spPr>
          <a:xfrm>
            <a:off x="5974861" y="4653136"/>
            <a:ext cx="1400139" cy="1775880"/>
          </a:xfrm>
          <a:prstGeom prst="chevron">
            <a:avLst>
              <a:gd name="adj" fmla="val 11973"/>
            </a:avLst>
          </a:prstGeom>
          <a:solidFill>
            <a:srgbClr val="00547A">
              <a:alpha val="2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36000" rIns="0" bIns="0"/>
          <a:lstStyle/>
          <a:p>
            <a:pPr algn="ctr"/>
            <a:r>
              <a:rPr lang="pt-BR" sz="700" b="1" dirty="0" smtClean="0">
                <a:solidFill>
                  <a:srgbClr val="00547A"/>
                </a:solidFill>
              </a:rPr>
              <a:t>Realizar supervisão </a:t>
            </a:r>
            <a:r>
              <a:rPr lang="pt-BR" sz="700" b="1" dirty="0">
                <a:solidFill>
                  <a:srgbClr val="00547A"/>
                </a:solidFill>
              </a:rPr>
              <a:t>d</a:t>
            </a:r>
            <a:r>
              <a:rPr lang="pt-BR" sz="700" b="1" dirty="0" smtClean="0">
                <a:solidFill>
                  <a:srgbClr val="00547A"/>
                </a:solidFill>
              </a:rPr>
              <a:t>ireta dos RPPS</a:t>
            </a:r>
            <a:endParaRPr lang="pt-BR" sz="700" b="1" dirty="0">
              <a:solidFill>
                <a:srgbClr val="00547A"/>
              </a:solidFill>
            </a:endParaRPr>
          </a:p>
        </p:txBody>
      </p:sp>
      <p:sp>
        <p:nvSpPr>
          <p:cNvPr id="12" name="Divisa 105"/>
          <p:cNvSpPr/>
          <p:nvPr/>
        </p:nvSpPr>
        <p:spPr>
          <a:xfrm>
            <a:off x="7360489" y="4656766"/>
            <a:ext cx="1531991" cy="1775879"/>
          </a:xfrm>
          <a:prstGeom prst="chevron">
            <a:avLst>
              <a:gd name="adj" fmla="val 11973"/>
            </a:avLst>
          </a:prstGeom>
          <a:solidFill>
            <a:srgbClr val="00547A">
              <a:alpha val="2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36000" rIns="0" bIns="0"/>
          <a:lstStyle/>
          <a:p>
            <a:pPr algn="ctr"/>
            <a:r>
              <a:rPr lang="pt-BR" sz="700" b="1" dirty="0">
                <a:solidFill>
                  <a:srgbClr val="00547A"/>
                </a:solidFill>
              </a:rPr>
              <a:t>Gerenciar </a:t>
            </a:r>
            <a:r>
              <a:rPr lang="pt-BR" sz="700" b="1" dirty="0" smtClean="0">
                <a:solidFill>
                  <a:srgbClr val="00547A"/>
                </a:solidFill>
              </a:rPr>
              <a:t>o contencioso administrativo dos RPPS e demandas judiciais</a:t>
            </a:r>
            <a:endParaRPr lang="pt-BR" sz="700" b="1" dirty="0">
              <a:solidFill>
                <a:srgbClr val="00547A"/>
              </a:solidFill>
            </a:endParaRPr>
          </a:p>
        </p:txBody>
      </p:sp>
      <p:sp>
        <p:nvSpPr>
          <p:cNvPr id="13" name="Divisa 105"/>
          <p:cNvSpPr/>
          <p:nvPr/>
        </p:nvSpPr>
        <p:spPr>
          <a:xfrm>
            <a:off x="1734809" y="4653136"/>
            <a:ext cx="1416695" cy="1775880"/>
          </a:xfrm>
          <a:prstGeom prst="chevron">
            <a:avLst>
              <a:gd name="adj" fmla="val 11973"/>
            </a:avLst>
          </a:prstGeom>
          <a:solidFill>
            <a:srgbClr val="00547A">
              <a:alpha val="2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36000" rIns="0" bIns="0"/>
          <a:lstStyle/>
          <a:p>
            <a:pPr algn="ctr"/>
            <a:r>
              <a:rPr lang="pt-BR" sz="700" b="1" dirty="0">
                <a:solidFill>
                  <a:srgbClr val="00547A"/>
                </a:solidFill>
              </a:rPr>
              <a:t>Gerir </a:t>
            </a:r>
            <a:r>
              <a:rPr lang="pt-BR" sz="700" b="1" dirty="0" smtClean="0">
                <a:solidFill>
                  <a:srgbClr val="00547A"/>
                </a:solidFill>
              </a:rPr>
              <a:t>informações relativas aos RPPS</a:t>
            </a:r>
            <a:endParaRPr lang="pt-BR" sz="700" b="1" dirty="0">
              <a:solidFill>
                <a:srgbClr val="00547A"/>
              </a:solidFill>
            </a:endParaRPr>
          </a:p>
        </p:txBody>
      </p:sp>
      <p:sp>
        <p:nvSpPr>
          <p:cNvPr id="14" name="Retângulo de cantos arredondados 69"/>
          <p:cNvSpPr/>
          <p:nvPr/>
        </p:nvSpPr>
        <p:spPr>
          <a:xfrm>
            <a:off x="4580680" y="4817611"/>
            <a:ext cx="1126758" cy="276326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D15 - Executar supervisão do caráter contributivo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15" name="Retângulo de cantos arredondados 69"/>
          <p:cNvSpPr/>
          <p:nvPr/>
        </p:nvSpPr>
        <p:spPr>
          <a:xfrm>
            <a:off x="455937" y="5964836"/>
            <a:ext cx="989423" cy="411589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D4 - Averiguar adequação das leis à sustentabilidade do RPPS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16" name="Retângulo de cantos arredondados 69"/>
          <p:cNvSpPr/>
          <p:nvPr/>
        </p:nvSpPr>
        <p:spPr>
          <a:xfrm>
            <a:off x="1947543" y="5017815"/>
            <a:ext cx="989423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chemeClr val="bg1"/>
                </a:solidFill>
                <a:ea typeface="Lucida Sans Unicode" charset="0"/>
                <a:cs typeface="Tahoma" charset="0"/>
              </a:rPr>
              <a:t>D10 - Gerir</a:t>
            </a:r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 cadastro dos RPPS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17" name="Retângulo de cantos arredondados 69"/>
          <p:cNvSpPr/>
          <p:nvPr/>
        </p:nvSpPr>
        <p:spPr>
          <a:xfrm>
            <a:off x="1947543" y="5326116"/>
            <a:ext cx="989423" cy="27632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Gerir cadastro dos beneficiários dos RPPS</a:t>
            </a:r>
          </a:p>
        </p:txBody>
      </p:sp>
      <p:sp>
        <p:nvSpPr>
          <p:cNvPr id="18" name="Retângulo de cantos arredondados 69"/>
          <p:cNvSpPr/>
          <p:nvPr/>
        </p:nvSpPr>
        <p:spPr>
          <a:xfrm>
            <a:off x="1947544" y="5661248"/>
            <a:ext cx="989424" cy="33041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Gerir sistemas do RPPS (CADPREV, SIPREV, CNIS)</a:t>
            </a:r>
          </a:p>
        </p:txBody>
      </p:sp>
      <p:sp>
        <p:nvSpPr>
          <p:cNvPr id="19" name="Retângulo de cantos arredondados 69"/>
          <p:cNvSpPr/>
          <p:nvPr/>
        </p:nvSpPr>
        <p:spPr>
          <a:xfrm>
            <a:off x="1947543" y="6054149"/>
            <a:ext cx="989423" cy="32717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Gerir a celebração de acordos de cooperação técnica</a:t>
            </a:r>
          </a:p>
        </p:txBody>
      </p:sp>
      <p:sp>
        <p:nvSpPr>
          <p:cNvPr id="20" name="Retângulo de cantos arredondados 69"/>
          <p:cNvSpPr/>
          <p:nvPr/>
        </p:nvSpPr>
        <p:spPr>
          <a:xfrm>
            <a:off x="7625231" y="5080083"/>
            <a:ext cx="1172075" cy="325107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D23 - Instaurar PAP e Analisar Defesa, Recurso e Justificativas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21" name="Retângulo de cantos arredondados 69"/>
          <p:cNvSpPr/>
          <p:nvPr/>
        </p:nvSpPr>
        <p:spPr>
          <a:xfrm>
            <a:off x="455937" y="5017815"/>
            <a:ext cx="1059889" cy="38737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ea typeface="Lucida Sans Unicode" charset="0"/>
                <a:cs typeface="Tahoma" charset="0"/>
              </a:rPr>
              <a:t>Auxiliar definição de políticas e diretrizes do RPPS</a:t>
            </a:r>
            <a:endParaRPr lang="pt-BR" sz="700" b="1" dirty="0">
              <a:ea typeface="Lucida Sans Unicode" charset="0"/>
              <a:cs typeface="Tahoma" charset="0"/>
            </a:endParaRPr>
          </a:p>
        </p:txBody>
      </p:sp>
      <p:sp>
        <p:nvSpPr>
          <p:cNvPr id="22" name="Retângulo de cantos arredondados 69"/>
          <p:cNvSpPr/>
          <p:nvPr/>
        </p:nvSpPr>
        <p:spPr>
          <a:xfrm>
            <a:off x="7625231" y="5797744"/>
            <a:ext cx="989423" cy="421298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D25 - Prover auxílio técnico em demandas judiciais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23" name="Retângulo de cantos arredondados 69"/>
          <p:cNvSpPr/>
          <p:nvPr/>
        </p:nvSpPr>
        <p:spPr>
          <a:xfrm>
            <a:off x="382801" y="2832687"/>
            <a:ext cx="1186875" cy="33957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Elaborar e aprovar lei de </a:t>
            </a:r>
            <a:r>
              <a:rPr lang="pt-BR" sz="700" b="1" dirty="0" smtClean="0">
                <a:ea typeface="Lucida Sans Unicode" charset="0"/>
                <a:cs typeface="Tahoma" charset="0"/>
              </a:rPr>
              <a:t>criação e adequação </a:t>
            </a:r>
            <a:r>
              <a:rPr lang="pt-BR" sz="700" b="1" dirty="0">
                <a:ea typeface="Lucida Sans Unicode" charset="0"/>
                <a:cs typeface="Tahoma" charset="0"/>
              </a:rPr>
              <a:t>do RPPS</a:t>
            </a:r>
          </a:p>
        </p:txBody>
      </p:sp>
      <p:sp>
        <p:nvSpPr>
          <p:cNvPr id="24" name="Retângulo de cantos arredondados 69"/>
          <p:cNvSpPr/>
          <p:nvPr/>
        </p:nvSpPr>
        <p:spPr>
          <a:xfrm>
            <a:off x="379557" y="2076331"/>
            <a:ext cx="1263424" cy="310879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C1 - Realizar estudos técnicos e jurídicos para criação do RPPS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25" name="Divisa 105"/>
          <p:cNvSpPr/>
          <p:nvPr/>
        </p:nvSpPr>
        <p:spPr>
          <a:xfrm>
            <a:off x="2036276" y="2365200"/>
            <a:ext cx="3476786" cy="1186930"/>
          </a:xfrm>
          <a:prstGeom prst="chevron">
            <a:avLst>
              <a:gd name="adj" fmla="val 13365"/>
            </a:avLst>
          </a:prstGeom>
          <a:solidFill>
            <a:schemeClr val="accent1">
              <a:alpha val="23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 defTabSz="618748"/>
            <a:r>
              <a:rPr lang="pt-BR" sz="800" b="1" kern="0" dirty="0" smtClean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Prestar informações </a:t>
            </a:r>
            <a:r>
              <a:rPr lang="pt-BR" sz="800" b="1" kern="0" dirty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p</a:t>
            </a:r>
            <a:r>
              <a:rPr lang="pt-BR" sz="800" b="1" kern="0" dirty="0" smtClean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revidenciárias</a:t>
            </a:r>
            <a:endParaRPr lang="pt-BR" sz="800" b="1" kern="0" dirty="0">
              <a:solidFill>
                <a:prstClr val="white">
                  <a:lumMod val="75000"/>
                </a:prstClr>
              </a:solidFill>
              <a:latin typeface="Arial" charset="0"/>
            </a:endParaRPr>
          </a:p>
        </p:txBody>
      </p:sp>
      <p:sp>
        <p:nvSpPr>
          <p:cNvPr id="26" name="Divisa 105"/>
          <p:cNvSpPr/>
          <p:nvPr/>
        </p:nvSpPr>
        <p:spPr>
          <a:xfrm>
            <a:off x="2119778" y="1753561"/>
            <a:ext cx="6708988" cy="535909"/>
          </a:xfrm>
          <a:prstGeom prst="chevron">
            <a:avLst>
              <a:gd name="adj" fmla="val 11973"/>
            </a:avLst>
          </a:prstGeom>
          <a:solidFill>
            <a:schemeClr val="accent1">
              <a:alpha val="23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 defTabSz="618748"/>
            <a:r>
              <a:rPr lang="pt-BR" sz="800" b="1" kern="0" dirty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Gerir situação financeira, atuarial do </a:t>
            </a:r>
            <a:r>
              <a:rPr lang="pt-BR" sz="800" b="1" kern="0" dirty="0" smtClean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RPPS</a:t>
            </a:r>
            <a:endParaRPr lang="pt-BR" sz="800" b="1" kern="0" dirty="0">
              <a:solidFill>
                <a:prstClr val="white">
                  <a:lumMod val="75000"/>
                </a:prstClr>
              </a:solidFill>
              <a:latin typeface="Arial" charset="0"/>
            </a:endParaRPr>
          </a:p>
        </p:txBody>
      </p:sp>
      <p:sp>
        <p:nvSpPr>
          <p:cNvPr id="27" name="Retângulo de cantos arredondados 69"/>
          <p:cNvSpPr/>
          <p:nvPr/>
        </p:nvSpPr>
        <p:spPr>
          <a:xfrm>
            <a:off x="5707438" y="1950967"/>
            <a:ext cx="989423" cy="27632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Realizar gestão dos recursos do RPPS</a:t>
            </a:r>
          </a:p>
        </p:txBody>
      </p:sp>
      <p:sp>
        <p:nvSpPr>
          <p:cNvPr id="28" name="Retângulo de cantos arredondados 69"/>
          <p:cNvSpPr/>
          <p:nvPr/>
        </p:nvSpPr>
        <p:spPr>
          <a:xfrm>
            <a:off x="400030" y="2429108"/>
            <a:ext cx="1207794" cy="31087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Realizar consulta ao MPS de criação e adequação do RPPS</a:t>
            </a:r>
          </a:p>
        </p:txBody>
      </p:sp>
      <p:sp>
        <p:nvSpPr>
          <p:cNvPr id="29" name="Retângulo de cantos arredondados 69"/>
          <p:cNvSpPr/>
          <p:nvPr/>
        </p:nvSpPr>
        <p:spPr>
          <a:xfrm>
            <a:off x="323850" y="3204882"/>
            <a:ext cx="1245825" cy="307707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C2 - Informar criação e adequação do RPPS ao MPS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30" name="Retângulo de cantos arredondados 69"/>
          <p:cNvSpPr/>
          <p:nvPr/>
        </p:nvSpPr>
        <p:spPr>
          <a:xfrm>
            <a:off x="7446048" y="1950967"/>
            <a:ext cx="989423" cy="27632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Conceder e manter benefícios</a:t>
            </a:r>
          </a:p>
        </p:txBody>
      </p:sp>
      <p:sp>
        <p:nvSpPr>
          <p:cNvPr id="31" name="Retângulo de cantos arredondados 69"/>
          <p:cNvSpPr/>
          <p:nvPr/>
        </p:nvSpPr>
        <p:spPr>
          <a:xfrm>
            <a:off x="2227635" y="4281301"/>
            <a:ext cx="1624285" cy="277238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D6 - Atender consultas relacionadas aos cadastros do RPPS/Beneficiários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grpSp>
        <p:nvGrpSpPr>
          <p:cNvPr id="32" name="Group 3"/>
          <p:cNvGrpSpPr/>
          <p:nvPr/>
        </p:nvGrpSpPr>
        <p:grpSpPr>
          <a:xfrm>
            <a:off x="5568175" y="2365200"/>
            <a:ext cx="1602498" cy="1201492"/>
            <a:chOff x="5646453" y="1567808"/>
            <a:chExt cx="1643900" cy="1232533"/>
          </a:xfrm>
        </p:grpSpPr>
        <p:sp>
          <p:nvSpPr>
            <p:cNvPr id="33" name="Divisa 105"/>
            <p:cNvSpPr/>
            <p:nvPr/>
          </p:nvSpPr>
          <p:spPr>
            <a:xfrm>
              <a:off x="5646453" y="1567808"/>
              <a:ext cx="1643900" cy="1217595"/>
            </a:xfrm>
            <a:prstGeom prst="chevron">
              <a:avLst>
                <a:gd name="adj" fmla="val 11907"/>
              </a:avLst>
            </a:prstGeom>
            <a:solidFill>
              <a:schemeClr val="accent1">
                <a:alpha val="23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18748"/>
              <a:r>
                <a:rPr lang="pt-BR" sz="800" b="1" kern="0" dirty="0" smtClean="0">
                  <a:solidFill>
                    <a:prstClr val="white">
                      <a:lumMod val="75000"/>
                    </a:prstClr>
                  </a:solidFill>
                  <a:latin typeface="Arial" charset="0"/>
                </a:rPr>
                <a:t>Verificar regularidade </a:t>
              </a:r>
              <a:r>
                <a:rPr lang="pt-BR" sz="800" b="1" kern="0" dirty="0">
                  <a:solidFill>
                    <a:prstClr val="white">
                      <a:lumMod val="75000"/>
                    </a:prstClr>
                  </a:solidFill>
                  <a:latin typeface="Arial" charset="0"/>
                </a:rPr>
                <a:t>p</a:t>
              </a:r>
              <a:r>
                <a:rPr lang="pt-BR" sz="800" b="1" kern="0" dirty="0" smtClean="0">
                  <a:solidFill>
                    <a:prstClr val="white">
                      <a:lumMod val="75000"/>
                    </a:prstClr>
                  </a:solidFill>
                  <a:latin typeface="Arial" charset="0"/>
                </a:rPr>
                <a:t>revidenciária (CRP)</a:t>
              </a:r>
              <a:endParaRPr lang="pt-BR" sz="800" b="1" kern="0" dirty="0">
                <a:solidFill>
                  <a:prstClr val="white">
                    <a:lumMod val="75000"/>
                  </a:prstClr>
                </a:solidFill>
                <a:latin typeface="Arial" charset="0"/>
              </a:endParaRPr>
            </a:p>
          </p:txBody>
        </p:sp>
        <p:sp>
          <p:nvSpPr>
            <p:cNvPr id="34" name="Retângulo de cantos arredondados 69"/>
            <p:cNvSpPr/>
            <p:nvPr/>
          </p:nvSpPr>
          <p:spPr>
            <a:xfrm>
              <a:off x="5839005" y="1893052"/>
              <a:ext cx="1221101" cy="283463"/>
            </a:xfrm>
            <a:prstGeom prst="roundRect">
              <a:avLst/>
            </a:prstGeom>
            <a:solidFill>
              <a:srgbClr val="376092"/>
            </a:solidFill>
            <a:ln>
              <a:noFill/>
              <a:prstDash val="solid"/>
            </a:ln>
            <a:effectLst/>
          </p:spPr>
          <p:txBody>
            <a:bodyPr lIns="0" tIns="0" rIns="0" bIns="0" anchor="ctr" anchorCtr="1"/>
            <a:lstStyle/>
            <a:p>
              <a:pPr algn="ctr"/>
              <a:r>
                <a:rPr lang="pt-BR" sz="700" b="1" dirty="0" smtClean="0">
                  <a:solidFill>
                    <a:srgbClr val="FFFFFF"/>
                  </a:solidFill>
                  <a:ea typeface="Lucida Sans Unicode" charset="0"/>
                  <a:cs typeface="Tahoma" charset="0"/>
                </a:rPr>
                <a:t>C9 - Acompanhar regularidade do RPPS </a:t>
              </a:r>
              <a:endParaRPr lang="pt-BR" sz="700" b="1" dirty="0">
                <a:solidFill>
                  <a:srgbClr val="FFFFFF"/>
                </a:solidFill>
                <a:ea typeface="Lucida Sans Unicode" charset="0"/>
                <a:cs typeface="Tahoma" charset="0"/>
              </a:endParaRPr>
            </a:p>
          </p:txBody>
        </p:sp>
        <p:sp>
          <p:nvSpPr>
            <p:cNvPr id="35" name="Retângulo de cantos arredondados 69"/>
            <p:cNvSpPr/>
            <p:nvPr/>
          </p:nvSpPr>
          <p:spPr>
            <a:xfrm>
              <a:off x="5778165" y="2209389"/>
              <a:ext cx="1472649" cy="283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  <a:prstDash val="solid"/>
            </a:ln>
            <a:effectLst/>
          </p:spPr>
          <p:txBody>
            <a:bodyPr lIns="0" tIns="0" rIns="0" bIns="0" anchor="ctr" anchorCtr="1"/>
            <a:lstStyle/>
            <a:p>
              <a:pPr algn="ctr"/>
              <a:r>
                <a:rPr lang="pt-BR" sz="700" b="1" dirty="0">
                  <a:ea typeface="Lucida Sans Unicode" charset="0"/>
                  <a:cs typeface="Tahoma" charset="0"/>
                </a:rPr>
                <a:t>Realizar consulta ao MPS acerca de informações de pendências do CRP</a:t>
              </a:r>
            </a:p>
          </p:txBody>
        </p:sp>
        <p:sp>
          <p:nvSpPr>
            <p:cNvPr id="36" name="Retângulo de cantos arredondados 69"/>
            <p:cNvSpPr/>
            <p:nvPr/>
          </p:nvSpPr>
          <p:spPr>
            <a:xfrm>
              <a:off x="5704628" y="2516878"/>
              <a:ext cx="1477383" cy="283463"/>
            </a:xfrm>
            <a:prstGeom prst="roundRect">
              <a:avLst/>
            </a:prstGeom>
            <a:solidFill>
              <a:srgbClr val="376092"/>
            </a:solidFill>
            <a:ln>
              <a:noFill/>
              <a:prstDash val="solid"/>
            </a:ln>
            <a:effectLst/>
          </p:spPr>
          <p:txBody>
            <a:bodyPr lIns="0" tIns="0" rIns="0" bIns="0" anchor="ctr" anchorCtr="1"/>
            <a:lstStyle/>
            <a:p>
              <a:pPr algn="ctr"/>
              <a:r>
                <a:rPr lang="pt-BR" sz="700" b="1" dirty="0" smtClean="0">
                  <a:solidFill>
                    <a:srgbClr val="FFFFFF"/>
                  </a:solidFill>
                  <a:ea typeface="Lucida Sans Unicode" charset="0"/>
                  <a:cs typeface="Tahoma" charset="0"/>
                </a:rPr>
                <a:t>C10 - Prestar informações para sanar pendências de emissão do CRP</a:t>
              </a:r>
              <a:endParaRPr lang="pt-BR" sz="700" b="1" dirty="0">
                <a:solidFill>
                  <a:srgbClr val="FFFFFF"/>
                </a:solidFill>
                <a:ea typeface="Lucida Sans Unicode" charset="0"/>
                <a:cs typeface="Tahoma" charset="0"/>
              </a:endParaRPr>
            </a:p>
          </p:txBody>
        </p:sp>
      </p:grpSp>
      <p:sp>
        <p:nvSpPr>
          <p:cNvPr id="37" name="Retângulo de cantos arredondados 69"/>
          <p:cNvSpPr/>
          <p:nvPr/>
        </p:nvSpPr>
        <p:spPr>
          <a:xfrm>
            <a:off x="3851921" y="1950967"/>
            <a:ext cx="1106330" cy="30563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Gerir arrecadação e repasse de contribuições e outros aportes</a:t>
            </a:r>
          </a:p>
        </p:txBody>
      </p:sp>
      <p:sp>
        <p:nvSpPr>
          <p:cNvPr id="38" name="Retângulo de cantos arredondados 69"/>
          <p:cNvSpPr/>
          <p:nvPr/>
        </p:nvSpPr>
        <p:spPr>
          <a:xfrm>
            <a:off x="2230216" y="1950967"/>
            <a:ext cx="989423" cy="27632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Gerir cadastro de beneficiários do RPPS</a:t>
            </a:r>
          </a:p>
        </p:txBody>
      </p:sp>
      <p:sp>
        <p:nvSpPr>
          <p:cNvPr id="39" name="Retângulo de cantos arredondados 69"/>
          <p:cNvSpPr/>
          <p:nvPr/>
        </p:nvSpPr>
        <p:spPr>
          <a:xfrm>
            <a:off x="2227636" y="3905140"/>
            <a:ext cx="1624284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D5 - Atender consultas relacionadas a legislação dos RPPS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grpSp>
        <p:nvGrpSpPr>
          <p:cNvPr id="40" name="Group 2"/>
          <p:cNvGrpSpPr/>
          <p:nvPr/>
        </p:nvGrpSpPr>
        <p:grpSpPr>
          <a:xfrm>
            <a:off x="7225805" y="2365337"/>
            <a:ext cx="1602961" cy="1192321"/>
            <a:chOff x="7317785" y="1567808"/>
            <a:chExt cx="1644373" cy="1223124"/>
          </a:xfrm>
        </p:grpSpPr>
        <p:sp>
          <p:nvSpPr>
            <p:cNvPr id="41" name="Divisa 105"/>
            <p:cNvSpPr/>
            <p:nvPr/>
          </p:nvSpPr>
          <p:spPr>
            <a:xfrm>
              <a:off x="7317785" y="1567808"/>
              <a:ext cx="1644373" cy="1223124"/>
            </a:xfrm>
            <a:prstGeom prst="chevron">
              <a:avLst>
                <a:gd name="adj" fmla="val 11973"/>
              </a:avLst>
            </a:prstGeom>
            <a:solidFill>
              <a:schemeClr val="accent1">
                <a:alpha val="23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18748"/>
              <a:r>
                <a:rPr lang="pt-BR" sz="800" b="1" kern="0" dirty="0" smtClean="0">
                  <a:solidFill>
                    <a:prstClr val="white">
                      <a:lumMod val="75000"/>
                    </a:prstClr>
                  </a:solidFill>
                  <a:latin typeface="Arial" charset="0"/>
                  <a:ea typeface="+mn-ea"/>
                </a:rPr>
                <a:t>Atender auditoria </a:t>
              </a:r>
              <a:r>
                <a:rPr lang="pt-BR" sz="800" b="1" kern="0" dirty="0">
                  <a:solidFill>
                    <a:prstClr val="white">
                      <a:lumMod val="75000"/>
                    </a:prstClr>
                  </a:solidFill>
                  <a:latin typeface="Arial" charset="0"/>
                  <a:ea typeface="+mn-ea"/>
                </a:rPr>
                <a:t>d</a:t>
              </a:r>
              <a:r>
                <a:rPr lang="pt-BR" sz="800" b="1" kern="0" dirty="0" smtClean="0">
                  <a:solidFill>
                    <a:prstClr val="white">
                      <a:lumMod val="75000"/>
                    </a:prstClr>
                  </a:solidFill>
                  <a:latin typeface="Arial" charset="0"/>
                  <a:ea typeface="+mn-ea"/>
                </a:rPr>
                <a:t>ireta</a:t>
              </a:r>
              <a:endParaRPr lang="pt-BR" sz="800" b="1" kern="0" dirty="0">
                <a:solidFill>
                  <a:prstClr val="white">
                    <a:lumMod val="75000"/>
                  </a:prstClr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2" name="Retângulo de cantos arredondados 69"/>
            <p:cNvSpPr/>
            <p:nvPr/>
          </p:nvSpPr>
          <p:spPr>
            <a:xfrm>
              <a:off x="7484743" y="2320580"/>
              <a:ext cx="1247302" cy="283463"/>
            </a:xfrm>
            <a:prstGeom prst="roundRect">
              <a:avLst/>
            </a:prstGeom>
            <a:solidFill>
              <a:srgbClr val="376092"/>
            </a:solidFill>
            <a:ln>
              <a:noFill/>
              <a:prstDash val="solid"/>
            </a:ln>
            <a:effectLst/>
          </p:spPr>
          <p:txBody>
            <a:bodyPr lIns="0" tIns="0" rIns="0" bIns="0" anchor="ctr" anchorCtr="1"/>
            <a:lstStyle/>
            <a:p>
              <a:pPr algn="ctr"/>
              <a:r>
                <a:rPr lang="pt-BR" sz="700" b="1" dirty="0" smtClean="0">
                  <a:solidFill>
                    <a:srgbClr val="FFFFFF"/>
                  </a:solidFill>
                  <a:ea typeface="Lucida Sans Unicode" charset="0"/>
                  <a:cs typeface="Tahoma" charset="0"/>
                </a:rPr>
                <a:t>C12 - Interpor </a:t>
              </a:r>
              <a:r>
                <a:rPr lang="pt-BR" sz="700" b="1" dirty="0">
                  <a:solidFill>
                    <a:srgbClr val="FFFFFF"/>
                  </a:solidFill>
                  <a:ea typeface="Lucida Sans Unicode" charset="0"/>
                  <a:cs typeface="Tahoma" charset="0"/>
                </a:rPr>
                <a:t>defesa, recurso e justificativa em PAP</a:t>
              </a:r>
            </a:p>
          </p:txBody>
        </p:sp>
        <p:sp>
          <p:nvSpPr>
            <p:cNvPr id="43" name="Retângulo de cantos arredondados 69"/>
            <p:cNvSpPr/>
            <p:nvPr/>
          </p:nvSpPr>
          <p:spPr>
            <a:xfrm>
              <a:off x="7482798" y="1963929"/>
              <a:ext cx="1247302" cy="283463"/>
            </a:xfrm>
            <a:prstGeom prst="roundRect">
              <a:avLst/>
            </a:prstGeom>
            <a:solidFill>
              <a:srgbClr val="376092"/>
            </a:solidFill>
            <a:ln>
              <a:noFill/>
              <a:prstDash val="solid"/>
            </a:ln>
            <a:effectLst/>
          </p:spPr>
          <p:txBody>
            <a:bodyPr lIns="0" tIns="0" rIns="0" bIns="0" anchor="ctr" anchorCtr="1"/>
            <a:lstStyle/>
            <a:p>
              <a:pPr algn="ctr"/>
              <a:r>
                <a:rPr lang="pt-BR" sz="700" b="1" dirty="0" smtClean="0">
                  <a:solidFill>
                    <a:srgbClr val="FFFFFF"/>
                  </a:solidFill>
                  <a:ea typeface="Lucida Sans Unicode" charset="0"/>
                  <a:cs typeface="Tahoma" charset="0"/>
                </a:rPr>
                <a:t>C11 - Prestar </a:t>
              </a:r>
              <a:r>
                <a:rPr lang="pt-BR" sz="700" b="1" dirty="0">
                  <a:solidFill>
                    <a:srgbClr val="FFFFFF"/>
                  </a:solidFill>
                  <a:ea typeface="Lucida Sans Unicode" charset="0"/>
                  <a:cs typeface="Tahoma" charset="0"/>
                </a:rPr>
                <a:t>informações para auditoria direta</a:t>
              </a:r>
            </a:p>
          </p:txBody>
        </p:sp>
      </p:grpSp>
      <p:sp>
        <p:nvSpPr>
          <p:cNvPr id="44" name="Retângulo de cantos arredondados 69"/>
          <p:cNvSpPr/>
          <p:nvPr/>
        </p:nvSpPr>
        <p:spPr>
          <a:xfrm>
            <a:off x="4333970" y="2928775"/>
            <a:ext cx="989423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solidFill>
                  <a:srgbClr val="FFFFFF"/>
                </a:solidFill>
                <a:ea typeface="Lucida Sans Unicode" charset="0"/>
                <a:cs typeface="Tahoma" charset="0"/>
              </a:rPr>
              <a:t> </a:t>
            </a:r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C7 - Elaborar e informar DAIR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45" name="Retângulo de cantos arredondados 69"/>
          <p:cNvSpPr/>
          <p:nvPr/>
        </p:nvSpPr>
        <p:spPr>
          <a:xfrm>
            <a:off x="3259300" y="2621286"/>
            <a:ext cx="989423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C4 - Elaborar e informar DPIN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46" name="Retângulo de cantos arredondados 69"/>
          <p:cNvSpPr/>
          <p:nvPr/>
        </p:nvSpPr>
        <p:spPr>
          <a:xfrm>
            <a:off x="3255246" y="2928775"/>
            <a:ext cx="989423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C5 - Elaborar e informar DIPR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47" name="Retângulo de cantos arredondados 69"/>
          <p:cNvSpPr/>
          <p:nvPr/>
        </p:nvSpPr>
        <p:spPr>
          <a:xfrm>
            <a:off x="4342079" y="2621286"/>
            <a:ext cx="989423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C6 - Elaborar e informar DRAA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48" name="Retângulo de cantos arredondados 69"/>
          <p:cNvSpPr/>
          <p:nvPr/>
        </p:nvSpPr>
        <p:spPr>
          <a:xfrm>
            <a:off x="2176521" y="2928775"/>
            <a:ext cx="989423" cy="357096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C3 - Formalizar/Aprovar </a:t>
            </a:r>
            <a:r>
              <a:rPr lang="pt-BR" sz="700" b="1" dirty="0">
                <a:solidFill>
                  <a:srgbClr val="FFFFFF"/>
                </a:solidFill>
                <a:ea typeface="Lucida Sans Unicode" charset="0"/>
                <a:cs typeface="Tahoma" charset="0"/>
              </a:rPr>
              <a:t>Parcelamento</a:t>
            </a:r>
          </a:p>
        </p:txBody>
      </p:sp>
      <p:sp>
        <p:nvSpPr>
          <p:cNvPr id="49" name="Retângulo de cantos arredondados 69"/>
          <p:cNvSpPr/>
          <p:nvPr/>
        </p:nvSpPr>
        <p:spPr>
          <a:xfrm>
            <a:off x="3286568" y="3236264"/>
            <a:ext cx="2044879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C8 - Elaborar e informar Demonstrativos Contábeis de acordo com Plano de Contas para RPPS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50" name="Retângulo de cantos arredondados 69"/>
          <p:cNvSpPr/>
          <p:nvPr/>
        </p:nvSpPr>
        <p:spPr>
          <a:xfrm>
            <a:off x="4498354" y="4281277"/>
            <a:ext cx="1659837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D8 - Atender consultas sobre informações previdenciárias e emissão do CRP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51" name="Retângulo de cantos arredondados 69"/>
          <p:cNvSpPr/>
          <p:nvPr/>
        </p:nvSpPr>
        <p:spPr>
          <a:xfrm>
            <a:off x="6769072" y="4281277"/>
            <a:ext cx="1193175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D9 - Atender consultas de contencioso administrativo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52" name="Retângulo de cantos arredondados 69"/>
          <p:cNvSpPr/>
          <p:nvPr/>
        </p:nvSpPr>
        <p:spPr>
          <a:xfrm>
            <a:off x="4498354" y="3905140"/>
            <a:ext cx="1659837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D7 - Atender consultas de suporte técnico </a:t>
            </a:r>
            <a:r>
              <a:rPr lang="pt-BR" sz="700" b="1" dirty="0">
                <a:solidFill>
                  <a:srgbClr val="FFFFFF"/>
                </a:solidFill>
                <a:ea typeface="Lucida Sans Unicode" charset="0"/>
                <a:cs typeface="Tahoma" charset="0"/>
              </a:rPr>
              <a:t>d</a:t>
            </a:r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os sistemas de RPPS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53" name="Retângulo de cantos arredondados 69"/>
          <p:cNvSpPr/>
          <p:nvPr/>
        </p:nvSpPr>
        <p:spPr>
          <a:xfrm>
            <a:off x="4580680" y="5790281"/>
            <a:ext cx="1160815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D18 - Executar supervisão de aplicações e investimentos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54" name="Retângulo de cantos arredondados 69"/>
          <p:cNvSpPr/>
          <p:nvPr/>
        </p:nvSpPr>
        <p:spPr>
          <a:xfrm>
            <a:off x="4580680" y="5466060"/>
            <a:ext cx="1175198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D17 - Executar supervisão  de  informações contábeis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55" name="Retângulo de cantos arredondados 69"/>
          <p:cNvSpPr/>
          <p:nvPr/>
        </p:nvSpPr>
        <p:spPr>
          <a:xfrm>
            <a:off x="4580680" y="5141836"/>
            <a:ext cx="1175198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D16 - Executar supervisão  de informações atuariais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56" name="Retângulo de cantos arredondados 69"/>
          <p:cNvSpPr/>
          <p:nvPr/>
        </p:nvSpPr>
        <p:spPr>
          <a:xfrm>
            <a:off x="2176521" y="2564753"/>
            <a:ext cx="989423" cy="33680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Gerir cadastros do RPPS</a:t>
            </a:r>
          </a:p>
        </p:txBody>
      </p:sp>
      <p:sp>
        <p:nvSpPr>
          <p:cNvPr id="57" name="Retângulo de cantos arredondados 69"/>
          <p:cNvSpPr/>
          <p:nvPr/>
        </p:nvSpPr>
        <p:spPr>
          <a:xfrm>
            <a:off x="6158191" y="5128865"/>
            <a:ext cx="989423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D20 - Planejar auditoria direta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58" name="Retângulo de cantos arredondados 69"/>
          <p:cNvSpPr/>
          <p:nvPr/>
        </p:nvSpPr>
        <p:spPr>
          <a:xfrm>
            <a:off x="6164718" y="5463395"/>
            <a:ext cx="989423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D21 - Executar auditoria direta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59" name="Retângulo de cantos arredondados 69"/>
          <p:cNvSpPr/>
          <p:nvPr/>
        </p:nvSpPr>
        <p:spPr>
          <a:xfrm>
            <a:off x="6065354" y="5797744"/>
            <a:ext cx="1088787" cy="302357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D22 - Acompanhar e Avaliar execução do plano de auditorias diretas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60" name="Retângulo de cantos arredondados 69"/>
          <p:cNvSpPr/>
          <p:nvPr/>
        </p:nvSpPr>
        <p:spPr>
          <a:xfrm>
            <a:off x="228559" y="3905140"/>
            <a:ext cx="1216801" cy="329058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D1 - Disseminar diretrizes e </a:t>
            </a:r>
            <a:r>
              <a:rPr lang="pt-BR" sz="700" b="1" dirty="0">
                <a:solidFill>
                  <a:srgbClr val="FFFFFF"/>
                </a:solidFill>
                <a:ea typeface="Lucida Sans Unicode" charset="0"/>
                <a:cs typeface="Tahoma" charset="0"/>
              </a:rPr>
              <a:t>o</a:t>
            </a:r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rientar </a:t>
            </a:r>
          </a:p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gestores dos RPPS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61" name="Retângulo de cantos arredondados 69"/>
          <p:cNvSpPr/>
          <p:nvPr/>
        </p:nvSpPr>
        <p:spPr>
          <a:xfrm>
            <a:off x="6769072" y="3905140"/>
            <a:ext cx="1193175" cy="27632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Atender consultas de outros interessados</a:t>
            </a:r>
          </a:p>
        </p:txBody>
      </p:sp>
      <p:sp>
        <p:nvSpPr>
          <p:cNvPr id="62" name="Retângulo de cantos arredondados 69"/>
          <p:cNvSpPr/>
          <p:nvPr/>
        </p:nvSpPr>
        <p:spPr>
          <a:xfrm>
            <a:off x="3357852" y="4817611"/>
            <a:ext cx="1150251" cy="276326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D11 - Planejar supervisão do caráter contributivo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63" name="Retângulo de cantos arredondados 69"/>
          <p:cNvSpPr/>
          <p:nvPr/>
        </p:nvSpPr>
        <p:spPr>
          <a:xfrm>
            <a:off x="3357852" y="5790281"/>
            <a:ext cx="1150251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D14 - Planejar supervisão de aplicações e investimentos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64" name="Retângulo de cantos arredondados 69"/>
          <p:cNvSpPr/>
          <p:nvPr/>
        </p:nvSpPr>
        <p:spPr>
          <a:xfrm>
            <a:off x="3418928" y="5466060"/>
            <a:ext cx="1089176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D13 - Planejar supervisão  de  informações contábeis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65" name="Retângulo de cantos arredondados 69"/>
          <p:cNvSpPr/>
          <p:nvPr/>
        </p:nvSpPr>
        <p:spPr>
          <a:xfrm>
            <a:off x="3401736" y="5141836"/>
            <a:ext cx="1106368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D12 - Planejar supervisão  de informações atuariais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66" name="Retângulo de cantos arredondados 69"/>
          <p:cNvSpPr/>
          <p:nvPr/>
        </p:nvSpPr>
        <p:spPr>
          <a:xfrm>
            <a:off x="237655" y="4281277"/>
            <a:ext cx="1123462" cy="313970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D2 - Avaliar </a:t>
            </a:r>
            <a:r>
              <a:rPr lang="pt-BR" sz="700" b="1" dirty="0">
                <a:solidFill>
                  <a:srgbClr val="FFFFFF"/>
                </a:solidFill>
                <a:ea typeface="Lucida Sans Unicode" charset="0"/>
                <a:cs typeface="Tahoma" charset="0"/>
              </a:rPr>
              <a:t>demandas e atualizar perguntas frequentes</a:t>
            </a:r>
          </a:p>
        </p:txBody>
      </p:sp>
      <p:sp>
        <p:nvSpPr>
          <p:cNvPr id="67" name="Retângulo de cantos arredondados 69"/>
          <p:cNvSpPr/>
          <p:nvPr/>
        </p:nvSpPr>
        <p:spPr>
          <a:xfrm>
            <a:off x="3537050" y="6100101"/>
            <a:ext cx="2033054" cy="276324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D19 - Acompanhar e Avaliar execução do plano de auditorias indiretas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68" name="Retângulo de cantos arredondados 69"/>
          <p:cNvSpPr/>
          <p:nvPr/>
        </p:nvSpPr>
        <p:spPr>
          <a:xfrm>
            <a:off x="7633692" y="5463395"/>
            <a:ext cx="989423" cy="27632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D24 - Formalizar e Acompanhar TAC</a:t>
            </a:r>
            <a:endParaRPr lang="pt-BR" sz="7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70" name="Retângulo de cantos arredondados 69"/>
          <p:cNvSpPr/>
          <p:nvPr/>
        </p:nvSpPr>
        <p:spPr>
          <a:xfrm>
            <a:off x="483849" y="5437604"/>
            <a:ext cx="1014984" cy="444682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endParaRPr lang="pt-BR" sz="700" b="1" dirty="0">
              <a:solidFill>
                <a:schemeClr val="bg1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69" name="Retângulo 68"/>
          <p:cNvSpPr/>
          <p:nvPr/>
        </p:nvSpPr>
        <p:spPr>
          <a:xfrm>
            <a:off x="379556" y="5400649"/>
            <a:ext cx="1228268" cy="520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00" b="1" dirty="0" smtClean="0">
                <a:solidFill>
                  <a:schemeClr val="bg1"/>
                </a:solidFill>
                <a:ea typeface="Lucida Sans Unicode" charset="0"/>
                <a:cs typeface="Tahoma" charset="0"/>
              </a:rPr>
              <a:t>D3 - Averiguar </a:t>
            </a:r>
            <a:r>
              <a:rPr lang="pt-BR" sz="700" b="1" dirty="0">
                <a:solidFill>
                  <a:schemeClr val="bg1"/>
                </a:solidFill>
                <a:ea typeface="Lucida Sans Unicode" charset="0"/>
                <a:cs typeface="Tahoma" charset="0"/>
              </a:rPr>
              <a:t>conformidade das leis de criação e adequação do RPPS</a:t>
            </a:r>
          </a:p>
        </p:txBody>
      </p:sp>
      <p:sp>
        <p:nvSpPr>
          <p:cNvPr id="71" name="Retângulo de cantos arredondados 69"/>
          <p:cNvSpPr/>
          <p:nvPr/>
        </p:nvSpPr>
        <p:spPr>
          <a:xfrm>
            <a:off x="257147" y="6525344"/>
            <a:ext cx="1312530" cy="163185"/>
          </a:xfrm>
          <a:prstGeom prst="roundRect">
            <a:avLst/>
          </a:prstGeom>
          <a:solidFill>
            <a:srgbClr val="376092"/>
          </a:solidFill>
          <a:ln>
            <a:noFill/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800" b="1" dirty="0" smtClean="0">
                <a:solidFill>
                  <a:srgbClr val="FFFFFF"/>
                </a:solidFill>
                <a:ea typeface="Lucida Sans Unicode" charset="0"/>
                <a:cs typeface="Tahoma" charset="0"/>
              </a:rPr>
              <a:t>ETAPAS PRIORIZADAS</a:t>
            </a:r>
            <a:endParaRPr lang="pt-BR" sz="800" b="1" dirty="0">
              <a:solidFill>
                <a:srgbClr val="FFFFFF"/>
              </a:solidFill>
              <a:ea typeface="Lucida Sans Unicode" charset="0"/>
              <a:cs typeface="Tahoma" charset="0"/>
            </a:endParaRPr>
          </a:p>
        </p:txBody>
      </p:sp>
      <p:sp>
        <p:nvSpPr>
          <p:cNvPr id="72" name="Retângulo de cantos arredondados 69"/>
          <p:cNvSpPr/>
          <p:nvPr/>
        </p:nvSpPr>
        <p:spPr>
          <a:xfrm>
            <a:off x="1673422" y="6525344"/>
            <a:ext cx="1312530" cy="16318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pt-BR" sz="700" b="1" dirty="0">
                <a:ea typeface="Lucida Sans Unicode" charset="0"/>
                <a:cs typeface="Tahoma" charset="0"/>
              </a:rPr>
              <a:t>ETAPAS NÃO PRIORIZADAS</a:t>
            </a:r>
          </a:p>
        </p:txBody>
      </p:sp>
      <p:pic>
        <p:nvPicPr>
          <p:cNvPr id="73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883840" y="6554828"/>
            <a:ext cx="1264223" cy="25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Box 29"/>
          <p:cNvSpPr txBox="1">
            <a:spLocks noChangeArrowheads="1"/>
          </p:cNvSpPr>
          <p:nvPr/>
        </p:nvSpPr>
        <p:spPr bwMode="auto">
          <a:xfrm>
            <a:off x="5364088" y="6531968"/>
            <a:ext cx="32821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 dirty="0">
                <a:solidFill>
                  <a:schemeClr val="bg1"/>
                </a:solidFill>
              </a:rPr>
              <a:t>©</a:t>
            </a:r>
            <a:r>
              <a:rPr lang="en-US" altLang="pt-BR" sz="1200" dirty="0" err="1">
                <a:solidFill>
                  <a:schemeClr val="bg1"/>
                </a:solidFill>
              </a:rPr>
              <a:t>EloGroup</a:t>
            </a:r>
            <a:r>
              <a:rPr lang="en-US" altLang="pt-BR" sz="1200" dirty="0">
                <a:solidFill>
                  <a:schemeClr val="bg1"/>
                </a:solidFill>
              </a:rPr>
              <a:t>| </a:t>
            </a:r>
            <a:r>
              <a:rPr lang="en-US" altLang="pt-BR" sz="1200" dirty="0" err="1">
                <a:solidFill>
                  <a:schemeClr val="bg1"/>
                </a:solidFill>
              </a:rPr>
              <a:t>Todos</a:t>
            </a:r>
            <a:r>
              <a:rPr lang="en-US" altLang="pt-BR" sz="1200" dirty="0">
                <a:solidFill>
                  <a:schemeClr val="bg1"/>
                </a:solidFill>
              </a:rPr>
              <a:t> </a:t>
            </a:r>
            <a:r>
              <a:rPr lang="en-US" altLang="pt-BR" sz="1200" dirty="0" err="1">
                <a:solidFill>
                  <a:schemeClr val="bg1"/>
                </a:solidFill>
              </a:rPr>
              <a:t>os</a:t>
            </a:r>
            <a:r>
              <a:rPr lang="en-US" altLang="pt-BR" sz="1200" dirty="0">
                <a:solidFill>
                  <a:schemeClr val="bg1"/>
                </a:solidFill>
              </a:rPr>
              <a:t> </a:t>
            </a:r>
            <a:r>
              <a:rPr lang="en-US" altLang="pt-BR" sz="1200" dirty="0" err="1">
                <a:solidFill>
                  <a:schemeClr val="bg1"/>
                </a:solidFill>
              </a:rPr>
              <a:t>direitos</a:t>
            </a:r>
            <a:r>
              <a:rPr lang="en-US" altLang="pt-BR" sz="1200" dirty="0">
                <a:solidFill>
                  <a:schemeClr val="bg1"/>
                </a:solidFill>
              </a:rPr>
              <a:t> </a:t>
            </a:r>
            <a:r>
              <a:rPr lang="en-US" altLang="pt-BR" sz="1200" dirty="0" err="1">
                <a:solidFill>
                  <a:schemeClr val="bg1"/>
                </a:solidFill>
              </a:rPr>
              <a:t>reservados</a:t>
            </a:r>
            <a:r>
              <a:rPr lang="en-US" altLang="pt-BR" sz="1200" dirty="0">
                <a:solidFill>
                  <a:schemeClr val="bg1"/>
                </a:solidFill>
              </a:rPr>
              <a:t> 2014 </a:t>
            </a:r>
            <a:endParaRPr lang="en-US" altLang="pt-BR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theme/theme1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VOMODELO_DO_MPS">
  <a:themeElements>
    <a:clrScheme name="NOVOMODELO_DO_MPS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NOVOMODELO_DO_MP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VOMODELO_DO_MP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VOMODELO_DO_MP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VOMODELO_DO_MP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VOMODELO_DO_MP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VOMODELO_DO_M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VOMODELO_DO_M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VOMODELO_DO_M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5836</TotalTime>
  <Words>1971</Words>
  <Application>Microsoft Office PowerPoint</Application>
  <PresentationFormat>Apresentação na tela (4:3)</PresentationFormat>
  <Paragraphs>616</Paragraphs>
  <Slides>24</Slides>
  <Notes>17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Personalizar design</vt:lpstr>
      <vt:lpstr>NOVOMODELO_DO_MPS</vt:lpstr>
      <vt:lpstr>Picture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Acer</cp:lastModifiedBy>
  <cp:revision>466</cp:revision>
  <cp:lastPrinted>2014-11-05T17:49:53Z</cp:lastPrinted>
  <dcterms:created xsi:type="dcterms:W3CDTF">2010-04-15T18:10:19Z</dcterms:created>
  <dcterms:modified xsi:type="dcterms:W3CDTF">2015-05-11T00:29:37Z</dcterms:modified>
</cp:coreProperties>
</file>