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0" r:id="rId4"/>
    <p:sldId id="271" r:id="rId5"/>
    <p:sldId id="257" r:id="rId6"/>
    <p:sldId id="272" r:id="rId7"/>
    <p:sldId id="265" r:id="rId8"/>
    <p:sldId id="273" r:id="rId9"/>
    <p:sldId id="276" r:id="rId10"/>
    <p:sldId id="274" r:id="rId11"/>
    <p:sldId id="275" r:id="rId12"/>
    <p:sldId id="277" r:id="rId13"/>
    <p:sldId id="278" r:id="rId14"/>
    <p:sldId id="279" r:id="rId15"/>
    <p:sldId id="281" r:id="rId16"/>
    <p:sldId id="280" r:id="rId17"/>
    <p:sldId id="282" r:id="rId18"/>
    <p:sldId id="264" r:id="rId19"/>
  </p:sldIdLst>
  <p:sldSz cx="9144000" cy="6858000" type="screen4x3"/>
  <p:notesSz cx="6864350" cy="999648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ED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BF6C4A-F6FA-488C-AFDC-6448BBED6A8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07D8CC6-7401-4966-802F-3304A8EE8400}">
      <dgm:prSet phldrT="[Texto]" custT="1"/>
      <dgm:spPr>
        <a:solidFill>
          <a:srgbClr val="FFC000"/>
        </a:solidFill>
      </dgm:spPr>
      <dgm:t>
        <a:bodyPr/>
        <a:lstStyle/>
        <a:p>
          <a:r>
            <a:rPr lang="pt-BR" sz="1800" b="1" dirty="0" smtClean="0">
              <a:solidFill>
                <a:schemeClr val="tx1"/>
              </a:solidFill>
            </a:rPr>
            <a:t>Aposentadoria</a:t>
          </a:r>
          <a:endParaRPr lang="pt-BR" sz="1800" b="1" dirty="0">
            <a:solidFill>
              <a:schemeClr val="tx1"/>
            </a:solidFill>
          </a:endParaRPr>
        </a:p>
      </dgm:t>
    </dgm:pt>
    <dgm:pt modelId="{8A381A14-EF36-41A3-8CFF-E9EF904BB187}" type="parTrans" cxnId="{86F77A65-49E2-4B55-B120-E8A3D44BE2AD}">
      <dgm:prSet/>
      <dgm:spPr/>
      <dgm:t>
        <a:bodyPr/>
        <a:lstStyle/>
        <a:p>
          <a:endParaRPr lang="pt-BR"/>
        </a:p>
      </dgm:t>
    </dgm:pt>
    <dgm:pt modelId="{09EE01D4-BE48-4AD6-ADD0-6E2537995704}" type="sibTrans" cxnId="{86F77A65-49E2-4B55-B120-E8A3D44BE2AD}">
      <dgm:prSet/>
      <dgm:spPr/>
      <dgm:t>
        <a:bodyPr/>
        <a:lstStyle/>
        <a:p>
          <a:endParaRPr lang="pt-BR"/>
        </a:p>
      </dgm:t>
    </dgm:pt>
    <dgm:pt modelId="{71BB8B41-15B3-4EEB-B5EB-6CA2E95BEE0C}">
      <dgm:prSet phldrT="[Texto]" custT="1"/>
      <dgm:spPr>
        <a:solidFill>
          <a:schemeClr val="bg1">
            <a:lumMod val="75000"/>
          </a:schemeClr>
        </a:solidFill>
        <a:ln>
          <a:noFill/>
        </a:ln>
      </dgm:spPr>
      <dgm:t>
        <a:bodyPr/>
        <a:lstStyle/>
        <a:p>
          <a:r>
            <a:rPr lang="pt-BR" sz="1800" dirty="0" smtClean="0">
              <a:solidFill>
                <a:schemeClr val="tx1"/>
              </a:solidFill>
            </a:rPr>
            <a:t>Benefício Programado em forma de Renda Mensal não vitalícia</a:t>
          </a:r>
          <a:endParaRPr lang="pt-BR" sz="1800" dirty="0">
            <a:solidFill>
              <a:schemeClr val="tx1"/>
            </a:solidFill>
          </a:endParaRPr>
        </a:p>
      </dgm:t>
    </dgm:pt>
    <dgm:pt modelId="{192A41A7-008C-4C43-9522-694570B779FE}" type="parTrans" cxnId="{2A6DDE01-A4F9-4F69-8783-CA20147F6FE7}">
      <dgm:prSet/>
      <dgm:spPr/>
      <dgm:t>
        <a:bodyPr/>
        <a:lstStyle/>
        <a:p>
          <a:endParaRPr lang="pt-BR"/>
        </a:p>
      </dgm:t>
    </dgm:pt>
    <dgm:pt modelId="{6BFD0229-9A88-420C-A929-E3759DB60AA1}" type="sibTrans" cxnId="{2A6DDE01-A4F9-4F69-8783-CA20147F6FE7}">
      <dgm:prSet/>
      <dgm:spPr/>
      <dgm:t>
        <a:bodyPr/>
        <a:lstStyle/>
        <a:p>
          <a:endParaRPr lang="pt-BR"/>
        </a:p>
      </dgm:t>
    </dgm:pt>
    <dgm:pt modelId="{3CC3E707-9EDA-4243-A033-D3049AA204FE}">
      <dgm:prSet phldrT="[Texto]" custT="1"/>
      <dgm:spPr>
        <a:solidFill>
          <a:srgbClr val="FFC0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800" b="1" dirty="0" smtClean="0">
              <a:solidFill>
                <a:schemeClr val="tx1"/>
              </a:solidFill>
            </a:rPr>
            <a:t>Invalidez</a:t>
          </a:r>
          <a:endParaRPr lang="pt-BR" sz="1800" b="1" dirty="0">
            <a:solidFill>
              <a:schemeClr val="tx1"/>
            </a:solidFill>
          </a:endParaRPr>
        </a:p>
      </dgm:t>
    </dgm:pt>
    <dgm:pt modelId="{5E24DA09-6003-4430-9C26-E5BAFA905D6E}" type="parTrans" cxnId="{06A732D0-F30C-459C-AB28-AA1AC9942735}">
      <dgm:prSet/>
      <dgm:spPr/>
      <dgm:t>
        <a:bodyPr/>
        <a:lstStyle/>
        <a:p>
          <a:endParaRPr lang="pt-BR"/>
        </a:p>
      </dgm:t>
    </dgm:pt>
    <dgm:pt modelId="{5E31AB6B-8202-46C8-B10E-85F933EED4B4}" type="sibTrans" cxnId="{06A732D0-F30C-459C-AB28-AA1AC9942735}">
      <dgm:prSet/>
      <dgm:spPr/>
      <dgm:t>
        <a:bodyPr/>
        <a:lstStyle/>
        <a:p>
          <a:endParaRPr lang="pt-BR"/>
        </a:p>
      </dgm:t>
    </dgm:pt>
    <dgm:pt modelId="{6A44A82C-5C23-426C-8E74-E485EB861F17}">
      <dgm:prSet phldrT="[Texto]" custT="1"/>
      <dgm:spPr>
        <a:solidFill>
          <a:schemeClr val="bg1">
            <a:lumMod val="75000"/>
          </a:schemeClr>
        </a:solidFill>
        <a:ln>
          <a:noFill/>
        </a:ln>
      </dgm:spPr>
      <dgm:t>
        <a:bodyPr/>
        <a:lstStyle/>
        <a:p>
          <a:r>
            <a:rPr lang="pt-BR" sz="1800" b="0" dirty="0" smtClean="0">
              <a:solidFill>
                <a:schemeClr val="tx1"/>
              </a:solidFill>
            </a:rPr>
            <a:t>Benefício de Risco em forma de Renda Mensal não vitalícia</a:t>
          </a:r>
          <a:endParaRPr lang="pt-BR" sz="1800" b="0" dirty="0">
            <a:solidFill>
              <a:schemeClr val="tx1"/>
            </a:solidFill>
          </a:endParaRPr>
        </a:p>
      </dgm:t>
    </dgm:pt>
    <dgm:pt modelId="{210225DB-9706-4DA1-8429-93760E8EDCEA}" type="parTrans" cxnId="{630E1D9D-48C0-4AB9-9E88-3696A54D8065}">
      <dgm:prSet/>
      <dgm:spPr/>
      <dgm:t>
        <a:bodyPr/>
        <a:lstStyle/>
        <a:p>
          <a:endParaRPr lang="pt-BR"/>
        </a:p>
      </dgm:t>
    </dgm:pt>
    <dgm:pt modelId="{29331F9C-9F7A-43AB-BC52-42825BB8C507}" type="sibTrans" cxnId="{630E1D9D-48C0-4AB9-9E88-3696A54D8065}">
      <dgm:prSet/>
      <dgm:spPr/>
      <dgm:t>
        <a:bodyPr/>
        <a:lstStyle/>
        <a:p>
          <a:endParaRPr lang="pt-BR"/>
        </a:p>
      </dgm:t>
    </dgm:pt>
    <dgm:pt modelId="{FE760B53-548D-44CF-AEB0-372EA754D475}">
      <dgm:prSet phldrT="[Texto]" custT="1"/>
      <dgm:spPr>
        <a:solidFill>
          <a:srgbClr val="FFC000"/>
        </a:solidFill>
      </dgm:spPr>
      <dgm:t>
        <a:bodyPr/>
        <a:lstStyle/>
        <a:p>
          <a:r>
            <a:rPr lang="pt-BR" sz="1800" b="1" dirty="0" smtClean="0">
              <a:solidFill>
                <a:schemeClr val="tx1"/>
              </a:solidFill>
            </a:rPr>
            <a:t>Pensão por Morte</a:t>
          </a:r>
        </a:p>
      </dgm:t>
    </dgm:pt>
    <dgm:pt modelId="{31FE2594-5488-4BC3-8F26-4A36A05F5378}" type="parTrans" cxnId="{F1B432C9-4DB9-41B6-BB7E-0D8E397A757C}">
      <dgm:prSet/>
      <dgm:spPr/>
      <dgm:t>
        <a:bodyPr/>
        <a:lstStyle/>
        <a:p>
          <a:endParaRPr lang="pt-BR"/>
        </a:p>
      </dgm:t>
    </dgm:pt>
    <dgm:pt modelId="{6333EAB1-86F0-4C99-BDE1-93F89BFC5EF7}" type="sibTrans" cxnId="{F1B432C9-4DB9-41B6-BB7E-0D8E397A757C}">
      <dgm:prSet/>
      <dgm:spPr/>
      <dgm:t>
        <a:bodyPr/>
        <a:lstStyle/>
        <a:p>
          <a:endParaRPr lang="pt-BR"/>
        </a:p>
      </dgm:t>
    </dgm:pt>
    <dgm:pt modelId="{18DEB0D9-199B-4D37-901F-1FD668B87500}">
      <dgm:prSet phldrT="[Texto]" custT="1"/>
      <dgm:spPr>
        <a:solidFill>
          <a:schemeClr val="bg1">
            <a:lumMod val="75000"/>
          </a:schemeClr>
        </a:solidFill>
        <a:ln>
          <a:noFill/>
        </a:ln>
      </dgm:spPr>
      <dgm:t>
        <a:bodyPr/>
        <a:lstStyle/>
        <a:p>
          <a:r>
            <a:rPr lang="pt-BR" sz="1800" dirty="0" smtClean="0">
              <a:solidFill>
                <a:schemeClr val="tx1"/>
              </a:solidFill>
            </a:rPr>
            <a:t>Benefício de Risco de Pagamento único</a:t>
          </a:r>
          <a:endParaRPr lang="pt-BR" sz="1800" dirty="0">
            <a:solidFill>
              <a:schemeClr val="tx1"/>
            </a:solidFill>
          </a:endParaRPr>
        </a:p>
      </dgm:t>
    </dgm:pt>
    <dgm:pt modelId="{C78B23B8-B78A-4715-8A74-FD72F8C45A02}" type="parTrans" cxnId="{4ACFC903-FEB3-47A9-9118-25574E4C1711}">
      <dgm:prSet/>
      <dgm:spPr/>
      <dgm:t>
        <a:bodyPr/>
        <a:lstStyle/>
        <a:p>
          <a:endParaRPr lang="pt-BR"/>
        </a:p>
      </dgm:t>
    </dgm:pt>
    <dgm:pt modelId="{117A3F39-BE73-4247-88B9-2C3AC70886F2}" type="sibTrans" cxnId="{4ACFC903-FEB3-47A9-9118-25574E4C1711}">
      <dgm:prSet/>
      <dgm:spPr/>
      <dgm:t>
        <a:bodyPr/>
        <a:lstStyle/>
        <a:p>
          <a:endParaRPr lang="pt-BR"/>
        </a:p>
      </dgm:t>
    </dgm:pt>
    <dgm:pt modelId="{4FA377A2-BAFB-45FE-B87B-C1D78D21326D}">
      <dgm:prSet custT="1"/>
      <dgm:spPr>
        <a:solidFill>
          <a:srgbClr val="FFC000"/>
        </a:solidFill>
      </dgm:spPr>
      <dgm:t>
        <a:bodyPr/>
        <a:lstStyle/>
        <a:p>
          <a:r>
            <a:rPr lang="pt-BR" sz="1800" b="1" dirty="0" smtClean="0">
              <a:solidFill>
                <a:schemeClr val="tx1"/>
              </a:solidFill>
            </a:rPr>
            <a:t>Pecúlio por Morte</a:t>
          </a:r>
          <a:endParaRPr lang="pt-BR" sz="1800" b="1" dirty="0">
            <a:solidFill>
              <a:schemeClr val="tx1"/>
            </a:solidFill>
          </a:endParaRPr>
        </a:p>
      </dgm:t>
    </dgm:pt>
    <dgm:pt modelId="{C8E10122-B0DA-4400-BFFE-5A88EE46196C}" type="parTrans" cxnId="{012F7935-EA3F-4813-A20C-D14871A65F1E}">
      <dgm:prSet/>
      <dgm:spPr/>
      <dgm:t>
        <a:bodyPr/>
        <a:lstStyle/>
        <a:p>
          <a:endParaRPr lang="pt-BR"/>
        </a:p>
      </dgm:t>
    </dgm:pt>
    <dgm:pt modelId="{92B46A5E-30EB-4A0F-BA38-E58053862BEA}" type="sibTrans" cxnId="{012F7935-EA3F-4813-A20C-D14871A65F1E}">
      <dgm:prSet/>
      <dgm:spPr/>
      <dgm:t>
        <a:bodyPr/>
        <a:lstStyle/>
        <a:p>
          <a:endParaRPr lang="pt-BR"/>
        </a:p>
      </dgm:t>
    </dgm:pt>
    <dgm:pt modelId="{401AF58D-DF2A-4D0E-81A0-7FA4942AEE8B}">
      <dgm:prSet phldrT="[Texto]" custT="1"/>
      <dgm:spPr>
        <a:solidFill>
          <a:schemeClr val="bg1">
            <a:lumMod val="75000"/>
          </a:schemeClr>
        </a:solidFill>
        <a:ln>
          <a:noFill/>
        </a:ln>
      </dgm:spPr>
      <dgm:t>
        <a:bodyPr/>
        <a:lstStyle/>
        <a:p>
          <a:r>
            <a:rPr lang="pt-BR" sz="1800" b="0" dirty="0" smtClean="0">
              <a:solidFill>
                <a:schemeClr val="tx1"/>
              </a:solidFill>
            </a:rPr>
            <a:t>Cobertura contratada com seguradora</a:t>
          </a:r>
          <a:endParaRPr lang="pt-BR" sz="1800" b="0" dirty="0">
            <a:solidFill>
              <a:schemeClr val="tx1"/>
            </a:solidFill>
          </a:endParaRPr>
        </a:p>
      </dgm:t>
    </dgm:pt>
    <dgm:pt modelId="{9F3402F0-1AA3-4461-A2C9-5F07A24D13D2}" type="parTrans" cxnId="{BAFAF58C-7116-4DC4-8AD5-79961647F9F9}">
      <dgm:prSet/>
      <dgm:spPr/>
      <dgm:t>
        <a:bodyPr/>
        <a:lstStyle/>
        <a:p>
          <a:endParaRPr lang="pt-BR"/>
        </a:p>
      </dgm:t>
    </dgm:pt>
    <dgm:pt modelId="{5C6A90F6-EF55-47CB-8478-4FDB2D678C6C}" type="sibTrans" cxnId="{BAFAF58C-7116-4DC4-8AD5-79961647F9F9}">
      <dgm:prSet/>
      <dgm:spPr/>
      <dgm:t>
        <a:bodyPr/>
        <a:lstStyle/>
        <a:p>
          <a:endParaRPr lang="pt-BR"/>
        </a:p>
      </dgm:t>
    </dgm:pt>
    <dgm:pt modelId="{636D1B5B-82AC-4B13-AB66-CE18E999DB09}">
      <dgm:prSet phldrT="[Texto]" custT="1"/>
      <dgm:spPr>
        <a:solidFill>
          <a:schemeClr val="bg1">
            <a:lumMod val="75000"/>
          </a:schemeClr>
        </a:solidFill>
        <a:ln>
          <a:noFill/>
        </a:ln>
      </dgm:spPr>
      <dgm:t>
        <a:bodyPr/>
        <a:lstStyle/>
        <a:p>
          <a:r>
            <a:rPr lang="pt-BR" sz="1800" dirty="0" smtClean="0">
              <a:solidFill>
                <a:schemeClr val="tx1"/>
              </a:solidFill>
            </a:rPr>
            <a:t>Cobertura contratada com seguradora</a:t>
          </a:r>
          <a:endParaRPr lang="pt-BR" sz="1800" dirty="0">
            <a:solidFill>
              <a:schemeClr val="tx1"/>
            </a:solidFill>
          </a:endParaRPr>
        </a:p>
      </dgm:t>
    </dgm:pt>
    <dgm:pt modelId="{78525288-E796-4E7D-B13D-205320C919FC}" type="parTrans" cxnId="{7EE3D3B6-2C7E-493E-A993-8D429CF847EE}">
      <dgm:prSet/>
      <dgm:spPr/>
      <dgm:t>
        <a:bodyPr/>
        <a:lstStyle/>
        <a:p>
          <a:endParaRPr lang="pt-BR"/>
        </a:p>
      </dgm:t>
    </dgm:pt>
    <dgm:pt modelId="{68A5616F-6830-48ED-87E2-DC1570ADF474}" type="sibTrans" cxnId="{7EE3D3B6-2C7E-493E-A993-8D429CF847EE}">
      <dgm:prSet/>
      <dgm:spPr/>
      <dgm:t>
        <a:bodyPr/>
        <a:lstStyle/>
        <a:p>
          <a:endParaRPr lang="pt-BR"/>
        </a:p>
      </dgm:t>
    </dgm:pt>
    <dgm:pt modelId="{0727E9D4-00AD-43FE-853D-7B3FF63206CE}" type="pres">
      <dgm:prSet presAssocID="{DFBF6C4A-F6FA-488C-AFDC-6448BBED6A8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37F018D-43C2-4C0C-B57F-4362E4186B6C}" type="pres">
      <dgm:prSet presAssocID="{E07D8CC6-7401-4966-802F-3304A8EE8400}" presName="linNode" presStyleCnt="0"/>
      <dgm:spPr/>
    </dgm:pt>
    <dgm:pt modelId="{29EA66F0-BDB6-47A0-9C6C-C7B2E747A935}" type="pres">
      <dgm:prSet presAssocID="{E07D8CC6-7401-4966-802F-3304A8EE8400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6E8A3AE-AEE8-4644-BB78-7AE2399FD963}" type="pres">
      <dgm:prSet presAssocID="{E07D8CC6-7401-4966-802F-3304A8EE8400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66B566-C721-4143-AB2A-0EB9FDE18C60}" type="pres">
      <dgm:prSet presAssocID="{09EE01D4-BE48-4AD6-ADD0-6E2537995704}" presName="sp" presStyleCnt="0"/>
      <dgm:spPr/>
    </dgm:pt>
    <dgm:pt modelId="{D03B2498-0F17-48EF-AAB6-A71A53ACF6B0}" type="pres">
      <dgm:prSet presAssocID="{3CC3E707-9EDA-4243-A033-D3049AA204FE}" presName="linNode" presStyleCnt="0"/>
      <dgm:spPr/>
    </dgm:pt>
    <dgm:pt modelId="{96494D52-AE65-4A97-B4A5-830C1310E222}" type="pres">
      <dgm:prSet presAssocID="{3CC3E707-9EDA-4243-A033-D3049AA204FE}" presName="parentText" presStyleLbl="node1" presStyleIdx="1" presStyleCnt="4" custLinFactNeighborY="508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3D00FB4-C279-48AB-8A71-7EADF3B54884}" type="pres">
      <dgm:prSet presAssocID="{3CC3E707-9EDA-4243-A033-D3049AA204FE}" presName="descendantText" presStyleLbl="alignAccFollowNode1" presStyleIdx="1" presStyleCnt="3" custScaleY="151833" custLinFactNeighborX="-514" custLinFactNeighborY="6789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7499F2F-E70E-4E55-AC8E-C005346AB253}" type="pres">
      <dgm:prSet presAssocID="{5E31AB6B-8202-46C8-B10E-85F933EED4B4}" presName="sp" presStyleCnt="0"/>
      <dgm:spPr/>
    </dgm:pt>
    <dgm:pt modelId="{89AE1B2A-9D2A-4A97-9206-B2793C237C33}" type="pres">
      <dgm:prSet presAssocID="{FE760B53-548D-44CF-AEB0-372EA754D475}" presName="linNode" presStyleCnt="0"/>
      <dgm:spPr/>
    </dgm:pt>
    <dgm:pt modelId="{274007DE-F602-4C25-B334-6134FA125D56}" type="pres">
      <dgm:prSet presAssocID="{FE760B53-548D-44CF-AEB0-372EA754D475}" presName="parentText" presStyleLbl="node1" presStyleIdx="2" presStyleCnt="4" custLinFactNeighborY="-987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F70605B-9E2F-499E-9A7E-72F9D026C24E}" type="pres">
      <dgm:prSet presAssocID="{FE760B53-548D-44CF-AEB0-372EA754D475}" presName="descendantText" presStyleLbl="alignAccFollowNode1" presStyleIdx="2" presStyleCnt="3" custLinFactY="27449" custLinFactNeighborX="1937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ECCF237-E46E-422F-8527-4AEE990DCA46}" type="pres">
      <dgm:prSet presAssocID="{6333EAB1-86F0-4C99-BDE1-93F89BFC5EF7}" presName="sp" presStyleCnt="0"/>
      <dgm:spPr/>
    </dgm:pt>
    <dgm:pt modelId="{7AB58AFA-1D59-4F03-81B7-24FE1C5131CB}" type="pres">
      <dgm:prSet presAssocID="{4FA377A2-BAFB-45FE-B87B-C1D78D21326D}" presName="linNode" presStyleCnt="0"/>
      <dgm:spPr/>
    </dgm:pt>
    <dgm:pt modelId="{9C4EC6AA-F023-4FFE-9620-345AF0A9656F}" type="pres">
      <dgm:prSet presAssocID="{4FA377A2-BAFB-45FE-B87B-C1D78D21326D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A6DDE01-A4F9-4F69-8783-CA20147F6FE7}" srcId="{E07D8CC6-7401-4966-802F-3304A8EE8400}" destId="{71BB8B41-15B3-4EEB-B5EB-6CA2E95BEE0C}" srcOrd="0" destOrd="0" parTransId="{192A41A7-008C-4C43-9522-694570B779FE}" sibTransId="{6BFD0229-9A88-420C-A929-E3759DB60AA1}"/>
    <dgm:cxn modelId="{7EE3D3B6-2C7E-493E-A993-8D429CF847EE}" srcId="{FE760B53-548D-44CF-AEB0-372EA754D475}" destId="{636D1B5B-82AC-4B13-AB66-CE18E999DB09}" srcOrd="1" destOrd="0" parTransId="{78525288-E796-4E7D-B13D-205320C919FC}" sibTransId="{68A5616F-6830-48ED-87E2-DC1570ADF474}"/>
    <dgm:cxn modelId="{E54447CC-1DEC-4DE3-896C-E2C0CEDCDDDC}" type="presOf" srcId="{71BB8B41-15B3-4EEB-B5EB-6CA2E95BEE0C}" destId="{F6E8A3AE-AEE8-4644-BB78-7AE2399FD963}" srcOrd="0" destOrd="0" presId="urn:microsoft.com/office/officeart/2005/8/layout/vList5"/>
    <dgm:cxn modelId="{20183CF4-5D6A-4848-AE3A-83036D6E10AD}" type="presOf" srcId="{6A44A82C-5C23-426C-8E74-E485EB861F17}" destId="{33D00FB4-C279-48AB-8A71-7EADF3B54884}" srcOrd="0" destOrd="0" presId="urn:microsoft.com/office/officeart/2005/8/layout/vList5"/>
    <dgm:cxn modelId="{630E1D9D-48C0-4AB9-9E88-3696A54D8065}" srcId="{3CC3E707-9EDA-4243-A033-D3049AA204FE}" destId="{6A44A82C-5C23-426C-8E74-E485EB861F17}" srcOrd="0" destOrd="0" parTransId="{210225DB-9706-4DA1-8429-93760E8EDCEA}" sibTransId="{29331F9C-9F7A-43AB-BC52-42825BB8C507}"/>
    <dgm:cxn modelId="{B1FB9346-7895-4E40-A496-494EDE041F15}" type="presOf" srcId="{3CC3E707-9EDA-4243-A033-D3049AA204FE}" destId="{96494D52-AE65-4A97-B4A5-830C1310E222}" srcOrd="0" destOrd="0" presId="urn:microsoft.com/office/officeart/2005/8/layout/vList5"/>
    <dgm:cxn modelId="{4ACFC903-FEB3-47A9-9118-25574E4C1711}" srcId="{FE760B53-548D-44CF-AEB0-372EA754D475}" destId="{18DEB0D9-199B-4D37-901F-1FD668B87500}" srcOrd="0" destOrd="0" parTransId="{C78B23B8-B78A-4715-8A74-FD72F8C45A02}" sibTransId="{117A3F39-BE73-4247-88B9-2C3AC70886F2}"/>
    <dgm:cxn modelId="{F1B432C9-4DB9-41B6-BB7E-0D8E397A757C}" srcId="{DFBF6C4A-F6FA-488C-AFDC-6448BBED6A8B}" destId="{FE760B53-548D-44CF-AEB0-372EA754D475}" srcOrd="2" destOrd="0" parTransId="{31FE2594-5488-4BC3-8F26-4A36A05F5378}" sibTransId="{6333EAB1-86F0-4C99-BDE1-93F89BFC5EF7}"/>
    <dgm:cxn modelId="{849BDCF5-6B9E-484F-9E93-BF15062CF27A}" type="presOf" srcId="{636D1B5B-82AC-4B13-AB66-CE18E999DB09}" destId="{AF70605B-9E2F-499E-9A7E-72F9D026C24E}" srcOrd="0" destOrd="1" presId="urn:microsoft.com/office/officeart/2005/8/layout/vList5"/>
    <dgm:cxn modelId="{BAFAF58C-7116-4DC4-8AD5-79961647F9F9}" srcId="{3CC3E707-9EDA-4243-A033-D3049AA204FE}" destId="{401AF58D-DF2A-4D0E-81A0-7FA4942AEE8B}" srcOrd="1" destOrd="0" parTransId="{9F3402F0-1AA3-4461-A2C9-5F07A24D13D2}" sibTransId="{5C6A90F6-EF55-47CB-8478-4FDB2D678C6C}"/>
    <dgm:cxn modelId="{71195991-A571-4770-B3D0-46E5BC91A9C6}" type="presOf" srcId="{E07D8CC6-7401-4966-802F-3304A8EE8400}" destId="{29EA66F0-BDB6-47A0-9C6C-C7B2E747A935}" srcOrd="0" destOrd="0" presId="urn:microsoft.com/office/officeart/2005/8/layout/vList5"/>
    <dgm:cxn modelId="{49B52FEC-3FA3-4200-BDB7-F57D529005FC}" type="presOf" srcId="{DFBF6C4A-F6FA-488C-AFDC-6448BBED6A8B}" destId="{0727E9D4-00AD-43FE-853D-7B3FF63206CE}" srcOrd="0" destOrd="0" presId="urn:microsoft.com/office/officeart/2005/8/layout/vList5"/>
    <dgm:cxn modelId="{2B6DAF1D-817B-44E7-84C1-58B5C9B17A31}" type="presOf" srcId="{401AF58D-DF2A-4D0E-81A0-7FA4942AEE8B}" destId="{33D00FB4-C279-48AB-8A71-7EADF3B54884}" srcOrd="0" destOrd="1" presId="urn:microsoft.com/office/officeart/2005/8/layout/vList5"/>
    <dgm:cxn modelId="{FAB8DA8B-2DDA-4F45-AE3C-AF713F040433}" type="presOf" srcId="{4FA377A2-BAFB-45FE-B87B-C1D78D21326D}" destId="{9C4EC6AA-F023-4FFE-9620-345AF0A9656F}" srcOrd="0" destOrd="0" presId="urn:microsoft.com/office/officeart/2005/8/layout/vList5"/>
    <dgm:cxn modelId="{86F77A65-49E2-4B55-B120-E8A3D44BE2AD}" srcId="{DFBF6C4A-F6FA-488C-AFDC-6448BBED6A8B}" destId="{E07D8CC6-7401-4966-802F-3304A8EE8400}" srcOrd="0" destOrd="0" parTransId="{8A381A14-EF36-41A3-8CFF-E9EF904BB187}" sibTransId="{09EE01D4-BE48-4AD6-ADD0-6E2537995704}"/>
    <dgm:cxn modelId="{012F7935-EA3F-4813-A20C-D14871A65F1E}" srcId="{DFBF6C4A-F6FA-488C-AFDC-6448BBED6A8B}" destId="{4FA377A2-BAFB-45FE-B87B-C1D78D21326D}" srcOrd="3" destOrd="0" parTransId="{C8E10122-B0DA-4400-BFFE-5A88EE46196C}" sibTransId="{92B46A5E-30EB-4A0F-BA38-E58053862BEA}"/>
    <dgm:cxn modelId="{289B12A1-236E-4B6C-B443-B1DD4648D91A}" type="presOf" srcId="{FE760B53-548D-44CF-AEB0-372EA754D475}" destId="{274007DE-F602-4C25-B334-6134FA125D56}" srcOrd="0" destOrd="0" presId="urn:microsoft.com/office/officeart/2005/8/layout/vList5"/>
    <dgm:cxn modelId="{779AC72A-2F9C-4B3F-A202-53DD21EBFD1A}" type="presOf" srcId="{18DEB0D9-199B-4D37-901F-1FD668B87500}" destId="{AF70605B-9E2F-499E-9A7E-72F9D026C24E}" srcOrd="0" destOrd="0" presId="urn:microsoft.com/office/officeart/2005/8/layout/vList5"/>
    <dgm:cxn modelId="{06A732D0-F30C-459C-AB28-AA1AC9942735}" srcId="{DFBF6C4A-F6FA-488C-AFDC-6448BBED6A8B}" destId="{3CC3E707-9EDA-4243-A033-D3049AA204FE}" srcOrd="1" destOrd="0" parTransId="{5E24DA09-6003-4430-9C26-E5BAFA905D6E}" sibTransId="{5E31AB6B-8202-46C8-B10E-85F933EED4B4}"/>
    <dgm:cxn modelId="{4B5C87FD-FD6C-4BB7-9961-9A54021BB0B8}" type="presParOf" srcId="{0727E9D4-00AD-43FE-853D-7B3FF63206CE}" destId="{E37F018D-43C2-4C0C-B57F-4362E4186B6C}" srcOrd="0" destOrd="0" presId="urn:microsoft.com/office/officeart/2005/8/layout/vList5"/>
    <dgm:cxn modelId="{37F93C5F-EEAB-4FB4-BE8D-C09EA0FF6A6D}" type="presParOf" srcId="{E37F018D-43C2-4C0C-B57F-4362E4186B6C}" destId="{29EA66F0-BDB6-47A0-9C6C-C7B2E747A935}" srcOrd="0" destOrd="0" presId="urn:microsoft.com/office/officeart/2005/8/layout/vList5"/>
    <dgm:cxn modelId="{B22E6BF1-4EA2-4A36-BBA2-C4CCCED7D292}" type="presParOf" srcId="{E37F018D-43C2-4C0C-B57F-4362E4186B6C}" destId="{F6E8A3AE-AEE8-4644-BB78-7AE2399FD963}" srcOrd="1" destOrd="0" presId="urn:microsoft.com/office/officeart/2005/8/layout/vList5"/>
    <dgm:cxn modelId="{47CC5FD8-61D8-4359-98FE-67F0BD9424F1}" type="presParOf" srcId="{0727E9D4-00AD-43FE-853D-7B3FF63206CE}" destId="{8466B566-C721-4143-AB2A-0EB9FDE18C60}" srcOrd="1" destOrd="0" presId="urn:microsoft.com/office/officeart/2005/8/layout/vList5"/>
    <dgm:cxn modelId="{DF11A322-449D-4146-803A-47DE1EB79860}" type="presParOf" srcId="{0727E9D4-00AD-43FE-853D-7B3FF63206CE}" destId="{D03B2498-0F17-48EF-AAB6-A71A53ACF6B0}" srcOrd="2" destOrd="0" presId="urn:microsoft.com/office/officeart/2005/8/layout/vList5"/>
    <dgm:cxn modelId="{4DD5B77F-18AE-4176-90C0-5B913F10EB45}" type="presParOf" srcId="{D03B2498-0F17-48EF-AAB6-A71A53ACF6B0}" destId="{96494D52-AE65-4A97-B4A5-830C1310E222}" srcOrd="0" destOrd="0" presId="urn:microsoft.com/office/officeart/2005/8/layout/vList5"/>
    <dgm:cxn modelId="{AC42E150-6553-482C-8C56-9C6EB1FF5DE1}" type="presParOf" srcId="{D03B2498-0F17-48EF-AAB6-A71A53ACF6B0}" destId="{33D00FB4-C279-48AB-8A71-7EADF3B54884}" srcOrd="1" destOrd="0" presId="urn:microsoft.com/office/officeart/2005/8/layout/vList5"/>
    <dgm:cxn modelId="{59D34D6A-CD3F-41C6-9440-BC1EF0CF4901}" type="presParOf" srcId="{0727E9D4-00AD-43FE-853D-7B3FF63206CE}" destId="{C7499F2F-E70E-4E55-AC8E-C005346AB253}" srcOrd="3" destOrd="0" presId="urn:microsoft.com/office/officeart/2005/8/layout/vList5"/>
    <dgm:cxn modelId="{B5BA6181-A920-4676-83D3-8E366AE71C8D}" type="presParOf" srcId="{0727E9D4-00AD-43FE-853D-7B3FF63206CE}" destId="{89AE1B2A-9D2A-4A97-9206-B2793C237C33}" srcOrd="4" destOrd="0" presId="urn:microsoft.com/office/officeart/2005/8/layout/vList5"/>
    <dgm:cxn modelId="{FEA501E9-3AC3-4959-B062-2C09C059E426}" type="presParOf" srcId="{89AE1B2A-9D2A-4A97-9206-B2793C237C33}" destId="{274007DE-F602-4C25-B334-6134FA125D56}" srcOrd="0" destOrd="0" presId="urn:microsoft.com/office/officeart/2005/8/layout/vList5"/>
    <dgm:cxn modelId="{AE0720CD-F502-47E6-AD79-D033C0D68247}" type="presParOf" srcId="{89AE1B2A-9D2A-4A97-9206-B2793C237C33}" destId="{AF70605B-9E2F-499E-9A7E-72F9D026C24E}" srcOrd="1" destOrd="0" presId="urn:microsoft.com/office/officeart/2005/8/layout/vList5"/>
    <dgm:cxn modelId="{A88F77B9-2C41-4C32-B336-1CDBB178E58E}" type="presParOf" srcId="{0727E9D4-00AD-43FE-853D-7B3FF63206CE}" destId="{4ECCF237-E46E-422F-8527-4AEE990DCA46}" srcOrd="5" destOrd="0" presId="urn:microsoft.com/office/officeart/2005/8/layout/vList5"/>
    <dgm:cxn modelId="{C3D19846-023C-4A06-BCFB-A3FA13E28F3E}" type="presParOf" srcId="{0727E9D4-00AD-43FE-853D-7B3FF63206CE}" destId="{7AB58AFA-1D59-4F03-81B7-24FE1C5131CB}" srcOrd="6" destOrd="0" presId="urn:microsoft.com/office/officeart/2005/8/layout/vList5"/>
    <dgm:cxn modelId="{044001B5-1D58-4B5F-9DCA-BD1653FD7635}" type="presParOf" srcId="{7AB58AFA-1D59-4F03-81B7-24FE1C5131CB}" destId="{9C4EC6AA-F023-4FFE-9620-345AF0A9656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E8A3AE-AEE8-4644-BB78-7AE2399FD963}">
      <dsp:nvSpPr>
        <dsp:cNvPr id="0" name=""/>
        <dsp:cNvSpPr/>
      </dsp:nvSpPr>
      <dsp:spPr>
        <a:xfrm rot="5400000">
          <a:off x="4953145" y="-2030679"/>
          <a:ext cx="767804" cy="5023104"/>
        </a:xfrm>
        <a:prstGeom prst="round2SameRect">
          <a:avLst/>
        </a:prstGeom>
        <a:solidFill>
          <a:schemeClr val="bg1">
            <a:lumMod val="7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chemeClr val="tx1"/>
              </a:solidFill>
            </a:rPr>
            <a:t>Benefício Programado em forma de Renda Mensal não vitalícia</a:t>
          </a:r>
          <a:endParaRPr lang="pt-BR" sz="1800" kern="1200" dirty="0">
            <a:solidFill>
              <a:schemeClr val="tx1"/>
            </a:solidFill>
          </a:endParaRPr>
        </a:p>
      </dsp:txBody>
      <dsp:txXfrm rot="-5400000">
        <a:off x="2825496" y="134451"/>
        <a:ext cx="4985623" cy="692842"/>
      </dsp:txXfrm>
    </dsp:sp>
    <dsp:sp modelId="{29EA66F0-BDB6-47A0-9C6C-C7B2E747A935}">
      <dsp:nvSpPr>
        <dsp:cNvPr id="0" name=""/>
        <dsp:cNvSpPr/>
      </dsp:nvSpPr>
      <dsp:spPr>
        <a:xfrm>
          <a:off x="0" y="995"/>
          <a:ext cx="2825496" cy="959755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</a:rPr>
            <a:t>Aposentadoria</a:t>
          </a:r>
          <a:endParaRPr lang="pt-BR" sz="1800" b="1" kern="1200" dirty="0">
            <a:solidFill>
              <a:schemeClr val="tx1"/>
            </a:solidFill>
          </a:endParaRPr>
        </a:p>
      </dsp:txBody>
      <dsp:txXfrm>
        <a:off x="46851" y="47846"/>
        <a:ext cx="2731794" cy="866053"/>
      </dsp:txXfrm>
    </dsp:sp>
    <dsp:sp modelId="{33D00FB4-C279-48AB-8A71-7EADF3B54884}">
      <dsp:nvSpPr>
        <dsp:cNvPr id="0" name=""/>
        <dsp:cNvSpPr/>
      </dsp:nvSpPr>
      <dsp:spPr>
        <a:xfrm rot="5400000">
          <a:off x="4734437" y="-396162"/>
          <a:ext cx="1165780" cy="5018198"/>
        </a:xfrm>
        <a:prstGeom prst="round2SameRect">
          <a:avLst/>
        </a:prstGeom>
        <a:solidFill>
          <a:schemeClr val="bg1">
            <a:lumMod val="7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b="0" kern="1200" dirty="0" smtClean="0">
              <a:solidFill>
                <a:schemeClr val="tx1"/>
              </a:solidFill>
            </a:rPr>
            <a:t>Benefício de Risco em forma de Renda Mensal não vitalícia</a:t>
          </a:r>
          <a:endParaRPr lang="pt-BR" sz="1800" b="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b="0" kern="1200" dirty="0" smtClean="0">
              <a:solidFill>
                <a:schemeClr val="tx1"/>
              </a:solidFill>
            </a:rPr>
            <a:t>Cobertura contratada com seguradora</a:t>
          </a:r>
          <a:endParaRPr lang="pt-BR" sz="1800" b="0" kern="1200" dirty="0">
            <a:solidFill>
              <a:schemeClr val="tx1"/>
            </a:solidFill>
          </a:endParaRPr>
        </a:p>
      </dsp:txBody>
      <dsp:txXfrm rot="-5400000">
        <a:off x="2808229" y="1586955"/>
        <a:ext cx="4961289" cy="1051962"/>
      </dsp:txXfrm>
    </dsp:sp>
    <dsp:sp modelId="{96494D52-AE65-4A97-B4A5-830C1310E222}">
      <dsp:nvSpPr>
        <dsp:cNvPr id="0" name=""/>
        <dsp:cNvSpPr/>
      </dsp:nvSpPr>
      <dsp:spPr>
        <a:xfrm>
          <a:off x="0" y="1160583"/>
          <a:ext cx="2822736" cy="959755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800" b="1" kern="1200" dirty="0" smtClean="0">
              <a:solidFill>
                <a:schemeClr val="tx1"/>
              </a:solidFill>
            </a:rPr>
            <a:t>Invalidez</a:t>
          </a:r>
          <a:endParaRPr lang="pt-BR" sz="1800" b="1" kern="1200" dirty="0">
            <a:solidFill>
              <a:schemeClr val="tx1"/>
            </a:solidFill>
          </a:endParaRPr>
        </a:p>
      </dsp:txBody>
      <dsp:txXfrm>
        <a:off x="46851" y="1207434"/>
        <a:ext cx="2729034" cy="866053"/>
      </dsp:txXfrm>
    </dsp:sp>
    <dsp:sp modelId="{AF70605B-9E2F-499E-9A7E-72F9D026C24E}">
      <dsp:nvSpPr>
        <dsp:cNvPr id="0" name=""/>
        <dsp:cNvSpPr/>
      </dsp:nvSpPr>
      <dsp:spPr>
        <a:xfrm rot="5400000">
          <a:off x="4953145" y="1169390"/>
          <a:ext cx="767804" cy="5023104"/>
        </a:xfrm>
        <a:prstGeom prst="round2SameRect">
          <a:avLst/>
        </a:prstGeom>
        <a:solidFill>
          <a:schemeClr val="bg1">
            <a:lumMod val="7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chemeClr val="tx1"/>
              </a:solidFill>
            </a:rPr>
            <a:t>Benefício de Risco de Pagamento único</a:t>
          </a:r>
          <a:endParaRPr lang="pt-BR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chemeClr val="tx1"/>
              </a:solidFill>
            </a:rPr>
            <a:t>Cobertura contratada com seguradora</a:t>
          </a:r>
          <a:endParaRPr lang="pt-BR" sz="1800" kern="1200" dirty="0">
            <a:solidFill>
              <a:schemeClr val="tx1"/>
            </a:solidFill>
          </a:endParaRPr>
        </a:p>
      </dsp:txBody>
      <dsp:txXfrm rot="-5400000">
        <a:off x="2825496" y="3334521"/>
        <a:ext cx="4985623" cy="692842"/>
      </dsp:txXfrm>
    </dsp:sp>
    <dsp:sp modelId="{274007DE-F602-4C25-B334-6134FA125D56}">
      <dsp:nvSpPr>
        <dsp:cNvPr id="0" name=""/>
        <dsp:cNvSpPr/>
      </dsp:nvSpPr>
      <dsp:spPr>
        <a:xfrm>
          <a:off x="0" y="2127740"/>
          <a:ext cx="2825496" cy="959755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</a:rPr>
            <a:t>Pensão por Morte</a:t>
          </a:r>
        </a:p>
      </dsp:txBody>
      <dsp:txXfrm>
        <a:off x="46851" y="2174591"/>
        <a:ext cx="2731794" cy="866053"/>
      </dsp:txXfrm>
    </dsp:sp>
    <dsp:sp modelId="{9C4EC6AA-F023-4FFE-9620-345AF0A9656F}">
      <dsp:nvSpPr>
        <dsp:cNvPr id="0" name=""/>
        <dsp:cNvSpPr/>
      </dsp:nvSpPr>
      <dsp:spPr>
        <a:xfrm>
          <a:off x="0" y="3230249"/>
          <a:ext cx="2825496" cy="959755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</a:rPr>
            <a:t>Pecúlio por Morte</a:t>
          </a:r>
          <a:endParaRPr lang="pt-BR" sz="1800" b="1" kern="1200" dirty="0">
            <a:solidFill>
              <a:schemeClr val="tx1"/>
            </a:solidFill>
          </a:endParaRPr>
        </a:p>
      </dsp:txBody>
      <dsp:txXfrm>
        <a:off x="46851" y="3277100"/>
        <a:ext cx="2731794" cy="8660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FCAA-E4C6-4933-9551-3CF2D965E50A}" type="datetimeFigureOut">
              <a:rPr lang="pt-BR" smtClean="0"/>
              <a:pPr/>
              <a:t>25/11/2014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E72B-C207-46CC-A20C-17B825CEB2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FCAA-E4C6-4933-9551-3CF2D965E50A}" type="datetimeFigureOut">
              <a:rPr lang="pt-BR" smtClean="0"/>
              <a:pPr/>
              <a:t>25/11/2014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E72B-C207-46CC-A20C-17B825CEB2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FCAA-E4C6-4933-9551-3CF2D965E50A}" type="datetimeFigureOut">
              <a:rPr lang="pt-BR" smtClean="0"/>
              <a:pPr/>
              <a:t>25/11/2014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E72B-C207-46CC-A20C-17B825CEB2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FCAA-E4C6-4933-9551-3CF2D965E50A}" type="datetimeFigureOut">
              <a:rPr lang="pt-BR" smtClean="0"/>
              <a:pPr/>
              <a:t>25/11/2014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E72B-C207-46CC-A20C-17B825CEB2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FCAA-E4C6-4933-9551-3CF2D965E50A}" type="datetimeFigureOut">
              <a:rPr lang="pt-BR" smtClean="0"/>
              <a:pPr/>
              <a:t>25/11/2014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E72B-C207-46CC-A20C-17B825CEB2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FCAA-E4C6-4933-9551-3CF2D965E50A}" type="datetimeFigureOut">
              <a:rPr lang="pt-BR" smtClean="0"/>
              <a:pPr/>
              <a:t>25/11/2014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E72B-C207-46CC-A20C-17B825CEB2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FCAA-E4C6-4933-9551-3CF2D965E50A}" type="datetimeFigureOut">
              <a:rPr lang="pt-BR" smtClean="0"/>
              <a:pPr/>
              <a:t>25/11/2014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E72B-C207-46CC-A20C-17B825CEB2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FCAA-E4C6-4933-9551-3CF2D965E50A}" type="datetimeFigureOut">
              <a:rPr lang="pt-BR" smtClean="0"/>
              <a:pPr/>
              <a:t>25/11/2014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E72B-C207-46CC-A20C-17B825CEB2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FCAA-E4C6-4933-9551-3CF2D965E50A}" type="datetimeFigureOut">
              <a:rPr lang="pt-BR" smtClean="0"/>
              <a:pPr/>
              <a:t>25/11/2014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E72B-C207-46CC-A20C-17B825CEB2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FCAA-E4C6-4933-9551-3CF2D965E50A}" type="datetimeFigureOut">
              <a:rPr lang="pt-BR" smtClean="0"/>
              <a:pPr/>
              <a:t>25/11/2014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E72B-C207-46CC-A20C-17B825CEB2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FCAA-E4C6-4933-9551-3CF2D965E50A}" type="datetimeFigureOut">
              <a:rPr lang="pt-BR" smtClean="0"/>
              <a:pPr/>
              <a:t>25/11/2014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E72B-C207-46CC-A20C-17B825CEB2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AFCAA-E4C6-4933-9551-3CF2D965E50A}" type="datetimeFigureOut">
              <a:rPr lang="pt-BR" smtClean="0"/>
              <a:pPr/>
              <a:t>25/11/2014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3E72B-C207-46CC-A20C-17B825CEB2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http://t3.gstatic.com/images?q=tbn:ANd9GcRgf8UU01UnDlpLBZNjrITzzA50fdDfBWpHPQiLpZk7bcJBLaLsaEKgsCs" TargetMode="External"/><Relationship Id="rId5" Type="http://schemas.openxmlformats.org/officeDocument/2006/relationships/image" Target="../media/image4.jpeg"/><Relationship Id="rId4" Type="http://schemas.openxmlformats.org/officeDocument/2006/relationships/image" Target="http://t0.gstatic.com/images?q=tbn:ANd9GcQhId12TdT9ZGO82p-kbUJjvxYQcWfJOAEtorzm1hq9oXVf-VFLVW67_u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 descr="AMARELO_ABERTURA_E_FIN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0" y="6096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/>
              <a:t>14</a:t>
            </a:r>
            <a:r>
              <a:rPr lang="pt-BR" sz="2800" b="1" dirty="0" smtClean="0"/>
              <a:t>º </a:t>
            </a:r>
            <a:r>
              <a:rPr lang="pt-BR" sz="2800" b="1" dirty="0" smtClean="0"/>
              <a:t>CONGRESSO NACIONAL DE PREVIDÊNCIA DA ANEPREM</a:t>
            </a:r>
            <a:endParaRPr lang="pt-BR" sz="2800" b="1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62400" y="2819400"/>
            <a:ext cx="5410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PREVIDÊNCIA COMPLEMENTAR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4800600" y="3733800"/>
            <a:ext cx="3886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 smtClean="0">
                <a:latin typeface="+mj-lt"/>
                <a:ea typeface="+mj-ea"/>
                <a:cs typeface="+mj-cs"/>
              </a:rPr>
              <a:t>José Roberto de Moraes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800600" y="5334000"/>
            <a:ext cx="4343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dirty="0" smtClean="0">
                <a:latin typeface="+mj-lt"/>
                <a:ea typeface="+mj-ea"/>
                <a:cs typeface="+mj-cs"/>
              </a:rPr>
              <a:t>Campinas – SP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NOVEMBRO/2014</a:t>
            </a:r>
            <a:endParaRPr kumimoji="0" lang="pt-BR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AMARELO_MIOL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0" y="381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PATROCINADOR</a:t>
            </a:r>
            <a:endParaRPr lang="pt-BR" sz="2800" b="1" dirty="0"/>
          </a:p>
        </p:txBody>
      </p:sp>
      <p:sp>
        <p:nvSpPr>
          <p:cNvPr id="20" name="CaixaDeTexto 14"/>
          <p:cNvSpPr txBox="1">
            <a:spLocks noChangeArrowheads="1"/>
          </p:cNvSpPr>
          <p:nvPr/>
        </p:nvSpPr>
        <p:spPr bwMode="auto">
          <a:xfrm>
            <a:off x="945932" y="2864070"/>
            <a:ext cx="7094482" cy="223138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numCol="2">
            <a:spAutoFit/>
          </a:bodyPr>
          <a:lstStyle/>
          <a:p>
            <a:pPr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SzPct val="150000"/>
              <a:buFont typeface="Wingdings" pitchFamily="2" charset="2"/>
              <a:buChar char="ü"/>
              <a:defRPr/>
            </a:pPr>
            <a:r>
              <a:rPr lang="pt-BR" sz="2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do Poder Executivo</a:t>
            </a:r>
          </a:p>
          <a:p>
            <a:pPr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SzPct val="150000"/>
              <a:buFont typeface="Wingdings" pitchFamily="2" charset="2"/>
              <a:buChar char="ü"/>
              <a:defRPr/>
            </a:pPr>
            <a:r>
              <a:rPr lang="pt-BR" sz="2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do Poder Legislativo</a:t>
            </a:r>
          </a:p>
          <a:p>
            <a:pPr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SzPct val="150000"/>
              <a:buFont typeface="Wingdings" pitchFamily="2" charset="2"/>
              <a:buChar char="ü"/>
              <a:defRPr/>
            </a:pPr>
            <a:r>
              <a:rPr lang="pt-BR" sz="2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do Poder Judiciário</a:t>
            </a:r>
          </a:p>
          <a:p>
            <a:pPr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SzPct val="150000"/>
              <a:buFont typeface="Wingdings" pitchFamily="2" charset="2"/>
              <a:buChar char="ü"/>
              <a:defRPr/>
            </a:pPr>
            <a:r>
              <a:rPr lang="pt-BR" sz="2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do Tribunal de Contas</a:t>
            </a:r>
          </a:p>
          <a:p>
            <a:pPr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SzPct val="150000"/>
              <a:buFont typeface="Wingdings" pitchFamily="2" charset="2"/>
              <a:buChar char="ü"/>
              <a:defRPr/>
            </a:pPr>
            <a:r>
              <a:rPr lang="pt-BR" sz="2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do Ministério Público</a:t>
            </a:r>
          </a:p>
          <a:p>
            <a:pPr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SzPct val="150000"/>
              <a:buFont typeface="Wingdings" pitchFamily="2" charset="2"/>
              <a:buChar char="ü"/>
              <a:defRPr/>
            </a:pPr>
            <a:r>
              <a:rPr lang="pt-BR" sz="2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 Defensoria Pública</a:t>
            </a:r>
          </a:p>
          <a:p>
            <a:pPr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SzPct val="150000"/>
              <a:buFont typeface="Wingdings" pitchFamily="2" charset="2"/>
              <a:buChar char="ü"/>
              <a:defRPr/>
            </a:pPr>
            <a:r>
              <a:rPr lang="pt-BR" sz="2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das </a:t>
            </a:r>
            <a:r>
              <a:rPr lang="pt-BR" sz="2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Universidades</a:t>
            </a:r>
            <a:r>
              <a:rPr lang="pt-BR" sz="20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1" name="CaixaDeTexto 14"/>
          <p:cNvSpPr txBox="1">
            <a:spLocks noChangeArrowheads="1"/>
          </p:cNvSpPr>
          <p:nvPr/>
        </p:nvSpPr>
        <p:spPr bwMode="auto">
          <a:xfrm>
            <a:off x="473075" y="1881188"/>
            <a:ext cx="8386763" cy="4924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SzPct val="150000"/>
              <a:defRPr/>
            </a:pPr>
            <a:r>
              <a:rPr lang="pt-B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 </a:t>
            </a: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patrocinador </a:t>
            </a:r>
            <a:r>
              <a:rPr lang="pt-B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 SP-PREVCOM, o Estado de São Paulo por meio:</a:t>
            </a:r>
          </a:p>
        </p:txBody>
      </p:sp>
      <p:sp>
        <p:nvSpPr>
          <p:cNvPr id="22" name="CaixaDeTexto 14"/>
          <p:cNvSpPr txBox="1">
            <a:spLocks noChangeArrowheads="1"/>
          </p:cNvSpPr>
          <p:nvPr/>
        </p:nvSpPr>
        <p:spPr bwMode="auto">
          <a:xfrm>
            <a:off x="1142999" y="5527357"/>
            <a:ext cx="7162801" cy="4924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SzPct val="150000"/>
              <a:defRPr/>
            </a:pP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Estão inclu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ídas Autarquias e Fundações do Poder Executivo.</a:t>
            </a:r>
            <a:endParaRPr lang="pt-B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AMARELO_MIOL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0" y="381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PARTICIPANTES</a:t>
            </a:r>
            <a:endParaRPr lang="pt-BR" sz="2800" b="1" dirty="0"/>
          </a:p>
        </p:txBody>
      </p:sp>
      <p:sp>
        <p:nvSpPr>
          <p:cNvPr id="7" name="CaixaDeTexto 15"/>
          <p:cNvSpPr txBox="1">
            <a:spLocks noChangeArrowheads="1"/>
          </p:cNvSpPr>
          <p:nvPr/>
        </p:nvSpPr>
        <p:spPr bwMode="auto">
          <a:xfrm>
            <a:off x="457200" y="2209800"/>
            <a:ext cx="8305800" cy="280076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SzPct val="150000"/>
              <a:buFont typeface="Wingdings" pitchFamily="2" charset="2"/>
              <a:buChar char="ü"/>
              <a:defRPr/>
            </a:pPr>
            <a:r>
              <a:rPr lang="pt-BR" sz="2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Todos os servidores vinculados ao RPPS e ao RGPS admitidos a partir de </a:t>
            </a:r>
            <a:r>
              <a:rPr lang="pt-BR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23/12/2011 (Lei 14.653) </a:t>
            </a:r>
            <a:r>
              <a:rPr lang="pt-BR" sz="2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 remuneração superior ao teto do INSS.</a:t>
            </a:r>
          </a:p>
          <a:p>
            <a:pPr marL="457200" indent="-45720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SzPct val="150000"/>
              <a:buFont typeface="Wingdings" pitchFamily="2" charset="2"/>
              <a:buChar char="ü"/>
              <a:defRPr/>
            </a:pPr>
            <a:r>
              <a:rPr lang="pt-BR" sz="2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Todos os servidores vinculados ao RGPS atuais.</a:t>
            </a:r>
          </a:p>
          <a:p>
            <a:pPr marL="457200" indent="-45720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SzPct val="150000"/>
              <a:buFont typeface="Wingdings" pitchFamily="2" charset="2"/>
              <a:buChar char="ü"/>
              <a:defRPr/>
            </a:pPr>
            <a:r>
              <a:rPr lang="pt-BR" sz="2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Todos os Deputados Estaduais que não possuírem vinculo com nenhum RPPS.</a:t>
            </a:r>
          </a:p>
        </p:txBody>
      </p:sp>
      <p:sp>
        <p:nvSpPr>
          <p:cNvPr id="8" name="CaixaDeTexto 14"/>
          <p:cNvSpPr txBox="1">
            <a:spLocks noChangeArrowheads="1"/>
          </p:cNvSpPr>
          <p:nvPr/>
        </p:nvSpPr>
        <p:spPr bwMode="auto">
          <a:xfrm>
            <a:off x="381000" y="1447800"/>
            <a:ext cx="8386763" cy="4508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SzPct val="150000"/>
              <a:defRPr/>
            </a:pP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São 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potenciais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participantes 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 SP-PREVCOM:</a:t>
            </a:r>
            <a:endParaRPr lang="pt-B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14"/>
          <p:cNvSpPr txBox="1">
            <a:spLocks noChangeArrowheads="1"/>
          </p:cNvSpPr>
          <p:nvPr/>
        </p:nvSpPr>
        <p:spPr bwMode="auto">
          <a:xfrm>
            <a:off x="1371600" y="5562600"/>
            <a:ext cx="6781801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SzPct val="150000"/>
              <a:defRPr/>
            </a:pPr>
            <a:r>
              <a:rPr lang="pt-BR" sz="20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OBS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.: 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Servidores que ganham abaixo do teto do INSS podem participar 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sem contribuição paritária 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 Governo.</a:t>
            </a:r>
            <a:endParaRPr lang="pt-B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AMARELO_MIOL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0" y="381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CASOS ESPECIAIS </a:t>
            </a:r>
            <a:endParaRPr lang="pt-BR" sz="2800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55588" y="1752600"/>
            <a:ext cx="8458200" cy="350865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6075" indent="-346075" algn="just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  <a:buSzPct val="150000"/>
              <a:buFont typeface="Wingdings" pitchFamily="2" charset="2"/>
              <a:buChar char="ü"/>
              <a:defRPr/>
            </a:pP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Mudança de cargo dentro do mesmo patrocinador </a:t>
            </a:r>
            <a:r>
              <a:rPr lang="pt-BR" sz="20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sem</a:t>
            </a: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interrupção</a:t>
            </a:r>
            <a:r>
              <a:rPr lang="pt-B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t-BR" sz="2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permanece nas regras antigas.</a:t>
            </a:r>
          </a:p>
          <a:p>
            <a:pPr marL="346075" indent="-346075" algn="just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  <a:buSzPct val="150000"/>
              <a:buFont typeface="Wingdings" pitchFamily="2" charset="2"/>
              <a:buChar char="ü"/>
              <a:defRPr/>
            </a:pP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Mudança de cargo dentro do mesmo patrocinador </a:t>
            </a:r>
            <a:r>
              <a:rPr lang="pt-BR" sz="20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</a:t>
            </a: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interrupção: </a:t>
            </a:r>
            <a:r>
              <a:rPr lang="pt-BR" sz="2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considerado novo servidor e, portanto, sob as novas regras.</a:t>
            </a:r>
          </a:p>
          <a:p>
            <a:pPr marL="346075" indent="-346075" algn="just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  <a:buSzPct val="150000"/>
              <a:buFont typeface="Wingdings" pitchFamily="2" charset="2"/>
              <a:buChar char="ü"/>
              <a:defRPr/>
            </a:pP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Mesmo cargo, patrocinador diferente: </a:t>
            </a:r>
            <a:r>
              <a:rPr lang="pt-BR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novo </a:t>
            </a:r>
            <a:r>
              <a:rPr lang="pt-BR" sz="2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servidor, sob novas regras.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AMARELO_MIOL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0" y="381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BENEFICIÁRIOS</a:t>
            </a:r>
            <a:endParaRPr lang="pt-BR" sz="2800" b="1" dirty="0"/>
          </a:p>
        </p:txBody>
      </p:sp>
      <p:sp>
        <p:nvSpPr>
          <p:cNvPr id="5" name="Retângulo 4"/>
          <p:cNvSpPr/>
          <p:nvPr/>
        </p:nvSpPr>
        <p:spPr>
          <a:xfrm>
            <a:off x="762000" y="2133600"/>
            <a:ext cx="7924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  <a:buSzPct val="150000"/>
              <a:buFont typeface="Wingdings" pitchFamily="2" charset="2"/>
              <a:buChar char="ü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São inscritos pelo participante.</a:t>
            </a:r>
          </a:p>
          <a:p>
            <a:pPr marL="457200" indent="-457200" algn="just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  <a:buSzPct val="150000"/>
              <a:buFont typeface="Wingdings" pitchFamily="2" charset="2"/>
              <a:buChar char="ü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No caso de morte do participante sem que seja feita a indicação de beneficiários, os mesmos poderão promover sua inscrição observado o prazo prescricional do Código Civil.</a:t>
            </a:r>
          </a:p>
          <a:p>
            <a:pPr marL="457200" indent="-457200" algn="just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  <a:buSzPct val="150000"/>
              <a:buFont typeface="Wingdings" pitchFamily="2" charset="2"/>
              <a:buChar char="ü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Caso não haja beneficiários, o saldo da conta do participante falecido é dos herdeiros.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AMARELO_MIOL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0" y="381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BENEFICIÁRIOS</a:t>
            </a:r>
            <a:endParaRPr lang="pt-BR" sz="2800" b="1" dirty="0"/>
          </a:p>
        </p:txBody>
      </p:sp>
      <p:sp>
        <p:nvSpPr>
          <p:cNvPr id="5" name="Retângulo 4"/>
          <p:cNvSpPr/>
          <p:nvPr/>
        </p:nvSpPr>
        <p:spPr>
          <a:xfrm>
            <a:off x="762000" y="2133600"/>
            <a:ext cx="7924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  <a:buSzPct val="150000"/>
              <a:buFont typeface="Wingdings" pitchFamily="2" charset="2"/>
              <a:buChar char="ü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São inscritos pelo participante.</a:t>
            </a:r>
          </a:p>
          <a:p>
            <a:pPr marL="457200" indent="-457200" algn="just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  <a:buSzPct val="150000"/>
              <a:buFont typeface="Wingdings" pitchFamily="2" charset="2"/>
              <a:buChar char="ü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No caso de morte do participante sem que seja feita a indicação de beneficiários, os mesmos poderão promover sua inscrição observado o prazo prescricional do Código Civil.</a:t>
            </a:r>
          </a:p>
          <a:p>
            <a:pPr marL="457200" indent="-457200" algn="just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  <a:buSzPct val="150000"/>
              <a:buFont typeface="Wingdings" pitchFamily="2" charset="2"/>
              <a:buChar char="ü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Caso não haja beneficiários, o saldo da conta do participante falecido é dos herdeiros.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AMARELO_MIOL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0" y="381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BENEFÍCIOS</a:t>
            </a:r>
            <a:endParaRPr lang="pt-BR" sz="2800" b="1" dirty="0"/>
          </a:p>
        </p:txBody>
      </p:sp>
      <p:graphicFrame>
        <p:nvGraphicFramePr>
          <p:cNvPr id="5" name="Diagrama 4"/>
          <p:cNvGraphicFramePr/>
          <p:nvPr/>
        </p:nvGraphicFramePr>
        <p:xfrm>
          <a:off x="685800" y="1447800"/>
          <a:ext cx="7848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AMARELO_MIOL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0" y="381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CONDIÇÕES PARA APOSENTADORIA</a:t>
            </a:r>
            <a:endParaRPr lang="pt-BR" sz="2800" b="1" dirty="0"/>
          </a:p>
        </p:txBody>
      </p:sp>
      <p:sp>
        <p:nvSpPr>
          <p:cNvPr id="6" name="CaixaDeTexto 11"/>
          <p:cNvSpPr txBox="1">
            <a:spLocks noChangeArrowheads="1"/>
          </p:cNvSpPr>
          <p:nvPr/>
        </p:nvSpPr>
        <p:spPr bwMode="auto">
          <a:xfrm>
            <a:off x="304800" y="1541463"/>
            <a:ext cx="8534400" cy="433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A 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- CONTRIBUINTES DO RPPS (SPPREV)</a:t>
            </a:r>
          </a:p>
          <a:p>
            <a:pPr marL="971550" lvl="1" indent="-51435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Estar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aposentado pela SPPREV</a:t>
            </a:r>
          </a:p>
          <a:p>
            <a:pPr marL="971550" lvl="1" indent="-51435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Ter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, no mínimo, 60 contribuições mensais ao Plano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Benefícios</a:t>
            </a:r>
          </a:p>
          <a:p>
            <a:pPr marL="971550" lvl="1" indent="-51435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B – CONTRIBUINTES DO RGPS (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INSS)</a:t>
            </a:r>
          </a:p>
          <a:p>
            <a:pPr marL="971550" lvl="1" indent="-51435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Ter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, no mínimo, 55 anos de idade;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971550" lvl="1" indent="-51435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Ter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, no mínimo, 60 contribuições mensais ao Plano de Benefícios</a:t>
            </a:r>
          </a:p>
          <a:p>
            <a:pPr lvl="1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AMARELO_MIOL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0" y="381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NO CASO DE DESLIGAMENTO DO SERVIÇO PÚBLICO</a:t>
            </a:r>
            <a:endParaRPr lang="pt-BR" sz="2800" b="1" dirty="0"/>
          </a:p>
        </p:txBody>
      </p:sp>
      <p:sp>
        <p:nvSpPr>
          <p:cNvPr id="6" name="CaixaDeTexto 11"/>
          <p:cNvSpPr txBox="1">
            <a:spLocks noChangeArrowheads="1"/>
          </p:cNvSpPr>
          <p:nvPr/>
        </p:nvSpPr>
        <p:spPr bwMode="auto">
          <a:xfrm>
            <a:off x="304800" y="1541463"/>
            <a:ext cx="8534400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3500" indent="45720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SzPct val="150000"/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PORTABILIDADE</a:t>
            </a:r>
          </a:p>
          <a:p>
            <a:pPr marL="63500" indent="45720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SzPct val="150000"/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AUTOPATROCÍNIO</a:t>
            </a:r>
          </a:p>
          <a:p>
            <a:pPr marL="63500" indent="45720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SzPct val="150000"/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BENEFÍCIO PROPORCIONAL DIFERIDO</a:t>
            </a:r>
          </a:p>
          <a:p>
            <a:pPr marL="63500" indent="45720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SzPct val="150000"/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RESGATE</a:t>
            </a:r>
            <a:endParaRPr lang="pt-BR" dirty="0">
              <a:latin typeface="Calibri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371600" y="3886200"/>
          <a:ext cx="6096000" cy="224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TEMPO DE CONTRIBUIÇÃO PARA A SP-PREVCOM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39116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ATÉ 12 MESES</a:t>
                      </a:r>
                      <a:endParaRPr lang="pt-BR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5%</a:t>
                      </a:r>
                      <a:endParaRPr lang="pt-BR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DE 13  A  24 MESES</a:t>
                      </a:r>
                      <a:endParaRPr lang="pt-BR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10%</a:t>
                      </a:r>
                      <a:endParaRPr lang="pt-BR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DE 25  A  36 MESES</a:t>
                      </a:r>
                      <a:endParaRPr lang="pt-BR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15%</a:t>
                      </a:r>
                      <a:endParaRPr lang="pt-BR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DE 37  A  48 MESES</a:t>
                      </a:r>
                      <a:endParaRPr lang="pt-BR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20%</a:t>
                      </a:r>
                      <a:endParaRPr lang="pt-BR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DE 49  A  60 MESES</a:t>
                      </a:r>
                      <a:endParaRPr lang="pt-BR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25%</a:t>
                      </a:r>
                      <a:endParaRPr lang="pt-BR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AMARELO_ABERTURA_E_FIN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4648200" y="32766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Obrigado!</a:t>
            </a:r>
            <a:endParaRPr lang="pt-B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AMARELO_MIOL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6019800" y="1828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Canadá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001000" y="4419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Brasil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0" y="381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DADOS DEMOGRÁFICOS</a:t>
            </a:r>
            <a:endParaRPr lang="pt-BR" sz="2800" b="1" dirty="0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990599" y="3886200"/>
          <a:ext cx="7924799" cy="2231644"/>
        </p:xfrm>
        <a:graphic>
          <a:graphicData uri="http://schemas.openxmlformats.org/drawingml/2006/table">
            <a:tbl>
              <a:tblPr/>
              <a:tblGrid>
                <a:gridCol w="4037162"/>
                <a:gridCol w="1270958"/>
                <a:gridCol w="1420483"/>
                <a:gridCol w="1196196"/>
              </a:tblGrid>
              <a:tr h="10668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pt-BR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pt-BR" sz="1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800" b="1" dirty="0">
                          <a:latin typeface="Arial"/>
                          <a:ea typeface="Times New Roman"/>
                          <a:cs typeface="Times New Roman"/>
                        </a:rPr>
                        <a:t>1960</a:t>
                      </a:r>
                      <a:endParaRPr lang="pt-BR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pt-BR" sz="18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800" b="1">
                          <a:latin typeface="Arial"/>
                          <a:ea typeface="Times New Roman"/>
                          <a:cs typeface="Times New Roman"/>
                        </a:rPr>
                        <a:t>2010</a:t>
                      </a:r>
                      <a:endParaRPr lang="pt-BR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pt-BR" sz="18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800" b="1">
                          <a:latin typeface="Arial"/>
                          <a:ea typeface="Times New Roman"/>
                          <a:cs typeface="Times New Roman"/>
                        </a:rPr>
                        <a:t>2010</a:t>
                      </a:r>
                      <a:endParaRPr lang="pt-BR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latin typeface="Arial"/>
                          <a:ea typeface="Times New Roman"/>
                          <a:cs typeface="Times New Roman"/>
                        </a:rPr>
                        <a:t>Expectativa de vida ao nascer </a:t>
                      </a:r>
                      <a:endParaRPr lang="pt-BR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latin typeface="Arial"/>
                          <a:ea typeface="Times New Roman"/>
                          <a:cs typeface="Times New Roman"/>
                        </a:rPr>
                        <a:t>48 anos</a:t>
                      </a:r>
                      <a:endParaRPr lang="pt-BR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b="1">
                          <a:latin typeface="Arial"/>
                          <a:ea typeface="Times New Roman"/>
                          <a:cs typeface="Times New Roman"/>
                        </a:rPr>
                        <a:t>73,4 anos</a:t>
                      </a:r>
                      <a:endParaRPr lang="pt-BR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74,8</a:t>
                      </a:r>
                      <a:r>
                        <a:rPr lang="pt-BR" sz="18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anos</a:t>
                      </a:r>
                      <a:endParaRPr lang="pt-BR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b="1">
                          <a:latin typeface="Arial"/>
                          <a:ea typeface="Times New Roman"/>
                          <a:cs typeface="Times New Roman"/>
                        </a:rPr>
                        <a:t>Taxa de fecundidade</a:t>
                      </a:r>
                      <a:endParaRPr lang="pt-BR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latin typeface="Arial"/>
                          <a:ea typeface="Times New Roman"/>
                          <a:cs typeface="Times New Roman"/>
                        </a:rPr>
                        <a:t>6,3</a:t>
                      </a:r>
                      <a:endParaRPr lang="pt-BR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b="1">
                          <a:latin typeface="Arial"/>
                          <a:ea typeface="Times New Roman"/>
                          <a:cs typeface="Times New Roman"/>
                        </a:rPr>
                        <a:t>1,9</a:t>
                      </a:r>
                      <a:endParaRPr lang="pt-BR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b="1">
                          <a:latin typeface="Arial"/>
                          <a:ea typeface="Times New Roman"/>
                          <a:cs typeface="Times New Roman"/>
                        </a:rPr>
                        <a:t>1,7</a:t>
                      </a:r>
                      <a:endParaRPr lang="pt-BR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latin typeface="Arial"/>
                          <a:ea typeface="Times New Roman"/>
                          <a:cs typeface="Times New Roman"/>
                        </a:rPr>
                        <a:t>População 0-14 anos </a:t>
                      </a:r>
                      <a:r>
                        <a:rPr lang="pt-BR" sz="1600" b="0" dirty="0">
                          <a:latin typeface="Arial"/>
                          <a:ea typeface="Times New Roman"/>
                          <a:cs typeface="Times New Roman"/>
                        </a:rPr>
                        <a:t>(% do total)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latin typeface="Arial"/>
                          <a:ea typeface="Times New Roman"/>
                          <a:cs typeface="Times New Roman"/>
                        </a:rPr>
                        <a:t>42,7</a:t>
                      </a:r>
                      <a:endParaRPr lang="pt-BR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b="1">
                          <a:latin typeface="Arial"/>
                          <a:ea typeface="Times New Roman"/>
                          <a:cs typeface="Times New Roman"/>
                        </a:rPr>
                        <a:t>24,1</a:t>
                      </a:r>
                      <a:endParaRPr lang="pt-BR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b="1">
                          <a:latin typeface="Arial"/>
                          <a:ea typeface="Times New Roman"/>
                          <a:cs typeface="Times New Roman"/>
                        </a:rPr>
                        <a:t>21,5</a:t>
                      </a:r>
                      <a:endParaRPr lang="pt-BR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latin typeface="Arial"/>
                          <a:ea typeface="Times New Roman"/>
                          <a:cs typeface="Times New Roman"/>
                        </a:rPr>
                        <a:t>População 65 anos ou + </a:t>
                      </a:r>
                      <a:r>
                        <a:rPr lang="pt-BR" sz="1600" b="0" dirty="0">
                          <a:latin typeface="Arial"/>
                          <a:ea typeface="Times New Roman"/>
                          <a:cs typeface="Times New Roman"/>
                        </a:rPr>
                        <a:t>(% do total)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latin typeface="Arial"/>
                          <a:ea typeface="Times New Roman"/>
                          <a:cs typeface="Times New Roman"/>
                        </a:rPr>
                        <a:t>2,7</a:t>
                      </a:r>
                      <a:endParaRPr lang="pt-BR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latin typeface="Arial"/>
                          <a:ea typeface="Times New Roman"/>
                          <a:cs typeface="Times New Roman"/>
                        </a:rPr>
                        <a:t>7,4</a:t>
                      </a:r>
                      <a:endParaRPr lang="pt-BR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latin typeface="Arial"/>
                          <a:ea typeface="Times New Roman"/>
                          <a:cs typeface="Times New Roman"/>
                        </a:rPr>
                        <a:t>11,5</a:t>
                      </a:r>
                      <a:endParaRPr lang="pt-BR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195" name="Picture 3" descr="http://t0.gstatic.com/images?q=tbn:ANd9GcQhId12TdT9ZGO82p-kbUJjvxYQcWfJOAEtorzm1hq9oXVf-VFLVW67_uk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6629400" y="4038600"/>
            <a:ext cx="762000" cy="523875"/>
          </a:xfrm>
          <a:prstGeom prst="rect">
            <a:avLst/>
          </a:prstGeom>
          <a:noFill/>
        </p:spPr>
      </p:pic>
      <p:pic>
        <p:nvPicPr>
          <p:cNvPr id="8194" name="Picture 2" descr="http://t0.gstatic.com/images?q=tbn:ANd9GcQhId12TdT9ZGO82p-kbUJjvxYQcWfJOAEtorzm1hq9oXVf-VFLVW67_uk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5257800" y="4038600"/>
            <a:ext cx="762000" cy="523875"/>
          </a:xfrm>
          <a:prstGeom prst="rect">
            <a:avLst/>
          </a:prstGeom>
          <a:noFill/>
        </p:spPr>
      </p:pic>
      <p:pic>
        <p:nvPicPr>
          <p:cNvPr id="8193" name="Picture 1" descr="http://t3.gstatic.com/images?q=tbn:ANd9GcRgf8UU01UnDlpLBZNjrITzzA50fdDfBWpHPQiLpZk7bcJBLaLsaEKgsCs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7924800" y="4038600"/>
            <a:ext cx="819150" cy="504825"/>
          </a:xfrm>
          <a:prstGeom prst="rect">
            <a:avLst/>
          </a:prstGeom>
          <a:noFill/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76200" y="1304018"/>
            <a:ext cx="8915400" cy="2736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9250" marR="0" lvl="0" indent="-349250" algn="just" defTabSz="914400" rtl="0" eaLnBrk="1" fontAlgn="base" latinLnBrk="0" hangingPunct="1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ClrTx/>
              <a:buSzPct val="150000"/>
              <a:buFont typeface="Wingdings" pitchFamily="2" charset="2"/>
              <a:buChar char="ü"/>
              <a:tabLst/>
            </a:pPr>
            <a:r>
              <a:rPr lang="pt-BR" sz="2000" dirty="0" smtClean="0">
                <a:latin typeface="Arial" pitchFamily="34" charset="0"/>
                <a:ea typeface="Times New Roman" pitchFamily="18" charset="0"/>
              </a:rPr>
              <a:t>O </a:t>
            </a:r>
            <a:r>
              <a:rPr kumimoji="0" lang="pt-BR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Brasil está passando por uma mudança drástica de perfil populacional. </a:t>
            </a:r>
          </a:p>
          <a:p>
            <a:pPr marL="349250" marR="0" lvl="0" indent="-349250" algn="just" defTabSz="914400" rtl="0" eaLnBrk="1" fontAlgn="base" latinLnBrk="0" hangingPunct="1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ClrTx/>
              <a:buSzPct val="150000"/>
              <a:buFont typeface="Wingdings" pitchFamily="2" charset="2"/>
              <a:buChar char="ü"/>
              <a:tabLst/>
            </a:pPr>
            <a:r>
              <a:rPr kumimoji="0" lang="pt-BR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Esse fenômeno deve-se principalmente ao rápido envelhecimento da população e a taxas de natalidade cada vez mais reduzidas. </a:t>
            </a:r>
          </a:p>
          <a:p>
            <a:pPr marL="349250" marR="0" lvl="0" indent="-349250" algn="just" defTabSz="914400" rtl="0" eaLnBrk="1" fontAlgn="base" latinLnBrk="0" hangingPunct="1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ClrTx/>
              <a:buSzPct val="150000"/>
              <a:buFont typeface="Wingdings" pitchFamily="2" charset="2"/>
              <a:buChar char="ü"/>
              <a:tabLst/>
            </a:pPr>
            <a:r>
              <a:rPr lang="pt-BR" sz="2000" dirty="0" smtClean="0">
                <a:latin typeface="Arial" pitchFamily="34" charset="0"/>
                <a:ea typeface="Times New Roman" pitchFamily="18" charset="0"/>
              </a:rPr>
              <a:t>I</a:t>
            </a:r>
            <a:r>
              <a:rPr kumimoji="0" lang="pt-BR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sso afeta diretamente o sistema de previdência, pois as pessoas estão vivendo mais e necessitam usufruir dos benefícios previdenciários por mais tempo. </a:t>
            </a:r>
            <a:endParaRPr kumimoji="0" lang="pt-BR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AMARELO_MIOL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6019800" y="1828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Canadá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001000" y="4419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Brasil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0" y="381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IMPACTO NA PREVIDÊNCIA</a:t>
            </a:r>
            <a:endParaRPr lang="pt-BR" sz="2800" b="1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246063" y="1184275"/>
            <a:ext cx="8651875" cy="453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6075" marR="0" lvl="0" indent="-346075" algn="just" defTabSz="914400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ClrTx/>
              <a:buSzPct val="150000"/>
              <a:buFont typeface="Wingdings" pitchFamily="2" charset="2"/>
              <a:buChar char="ü"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ＭＳ Ｐゴシック" charset="-128"/>
                <a:cs typeface="Arial" pitchFamily="34" charset="0"/>
              </a:rPr>
              <a:t>1940 = cerca de 31 contribuintes para cada beneficiário da Previdência. </a:t>
            </a:r>
          </a:p>
          <a:p>
            <a:pPr marL="346075" marR="0" lvl="0" indent="-346075" algn="just" defTabSz="914400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ClrTx/>
              <a:buSzPct val="150000"/>
              <a:buFont typeface="Wingdings" pitchFamily="2" charset="2"/>
              <a:buChar char="ü"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ＭＳ Ｐゴシック" charset="-128"/>
                <a:cs typeface="Arial" pitchFamily="34" charset="0"/>
              </a:rPr>
              <a:t>Década de 80 = relação de</a:t>
            </a:r>
            <a:r>
              <a:rPr kumimoji="0" lang="pt-BR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ＭＳ Ｐゴシック" charset="-128"/>
                <a:cs typeface="Arial" pitchFamily="34" charset="0"/>
              </a:rPr>
              <a:t>2,9 contribuintes por beneficiário. </a:t>
            </a:r>
          </a:p>
          <a:p>
            <a:pPr marL="346075" marR="0" lvl="0" indent="-346075" algn="just" defTabSz="914400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ClrTx/>
              <a:buSzPct val="150000"/>
              <a:buFont typeface="Wingdings" pitchFamily="2" charset="2"/>
              <a:buChar char="ü"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ＭＳ Ｐゴシック" charset="-128"/>
                <a:cs typeface="Arial" pitchFamily="34" charset="0"/>
              </a:rPr>
              <a:t>Hoje = proporção de apenas 1,7 contribuinte para cada segurado. </a:t>
            </a:r>
          </a:p>
          <a:p>
            <a:pPr marL="346075" marR="0" lvl="0" indent="-346075" algn="just" defTabSz="914400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ClrTx/>
              <a:buSzPct val="150000"/>
              <a:buFont typeface="Wingdings" pitchFamily="2" charset="2"/>
              <a:buChar char="ü"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ＭＳ Ｐゴシック" charset="-128"/>
                <a:cs typeface="Arial" pitchFamily="34" charset="0"/>
              </a:rPr>
              <a:t>Previsão para 2040 = se esse ritmo for mantido haverá MENOS de 1 contribuinte para cada beneficiário da Previdência.</a:t>
            </a:r>
          </a:p>
        </p:txBody>
      </p:sp>
      <p:pic>
        <p:nvPicPr>
          <p:cNvPr id="15" name="Picture 3" descr="população 2010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657600" y="4383770"/>
            <a:ext cx="2590800" cy="2044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 descr="população 2008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42975" y="4394223"/>
            <a:ext cx="2562225" cy="196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 descr="2050"/>
          <p:cNvPicPr>
            <a:picLocks noChangeAspect="1" noChangeArrowheads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445947" y="4419600"/>
            <a:ext cx="2505048" cy="197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CaixaDeTexto 17"/>
          <p:cNvSpPr txBox="1"/>
          <p:nvPr/>
        </p:nvSpPr>
        <p:spPr>
          <a:xfrm>
            <a:off x="1524000" y="41148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1980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4343400" y="41148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2010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7086600" y="41148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2050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AMARELO_MIOL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6019800" y="1828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Canadá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001000" y="4419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Brasil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0" y="381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ESTADO DE SÃO PAULO</a:t>
            </a:r>
            <a:endParaRPr lang="pt-BR" sz="2800" b="1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81000" y="1201773"/>
            <a:ext cx="8610600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SzPct val="150000"/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Essa situação também se reflete no perfil dos servidores públicos. </a:t>
            </a: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SzPct val="150000"/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Hoje, o Estado de São Paulo possui cerca de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545 mil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servidores vinculados ao RPPS e de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120 mil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contribuintes do RGPS.</a:t>
            </a: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SzPct val="150000"/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 idade média dos servidores de SP é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45 anos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SzPct val="150000"/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Em média, todos os servidores se aposentarão nos próximos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12 anos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SzPct val="150000"/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Hoje existem cerca de quase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450 mil beneficiários atuais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do sistema previdenciário paulista.</a:t>
            </a: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SzPct val="150000"/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Os cálculos atuariais indicam um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crescimento superior a 300%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nos gastos previdenciários nos próximos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20 anos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 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AMARELO_MIOL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0" y="381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PREVIDÊNCIA DO SERVIDOR</a:t>
            </a:r>
            <a:endParaRPr lang="pt-BR" sz="2800" b="1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228600" y="1669971"/>
            <a:ext cx="8686800" cy="38164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63538" indent="-363538" algn="just">
              <a:lnSpc>
                <a:spcPct val="110000"/>
              </a:lnSpc>
              <a:buSzPct val="150000"/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chemeClr val="tx1"/>
                </a:solidFill>
                <a:latin typeface="Arial" pitchFamily="34" charset="0"/>
              </a:rPr>
              <a:t>Foi uma decisão dos governos não adotarem para a aposentadoria dos seus servidores o mesmo modelo  dos fundos de pensão.</a:t>
            </a:r>
          </a:p>
          <a:p>
            <a:pPr marL="363538" indent="-363538" algn="just">
              <a:lnSpc>
                <a:spcPct val="110000"/>
              </a:lnSpc>
              <a:buSzPct val="150000"/>
              <a:buFont typeface="Wingdings" pitchFamily="2" charset="2"/>
              <a:buChar char="ü"/>
              <a:defRPr/>
            </a:pPr>
            <a:endParaRPr lang="pt-BR" sz="2000" dirty="0">
              <a:solidFill>
                <a:schemeClr val="tx1"/>
              </a:solidFill>
              <a:latin typeface="Arial" pitchFamily="34" charset="0"/>
            </a:endParaRPr>
          </a:p>
          <a:p>
            <a:pPr marL="363538" indent="-363538" algn="just">
              <a:lnSpc>
                <a:spcPct val="110000"/>
              </a:lnSpc>
              <a:buSzPct val="150000"/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chemeClr val="tx1"/>
                </a:solidFill>
                <a:latin typeface="Arial" pitchFamily="34" charset="0"/>
              </a:rPr>
              <a:t>Caso o Estado de São Paulo tivesse criado um fundo para aposentadorias em regime de capitalização nos anos 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</a:rPr>
              <a:t>1970:</a:t>
            </a:r>
          </a:p>
          <a:p>
            <a:pPr marL="363538" indent="-363538" algn="just">
              <a:lnSpc>
                <a:spcPct val="110000"/>
              </a:lnSpc>
              <a:buSzPct val="150000"/>
              <a:buFont typeface="Wingdings" pitchFamily="2" charset="2"/>
              <a:buChar char="ü"/>
              <a:defRPr/>
            </a:pPr>
            <a:endParaRPr lang="pt-BR" sz="2000" b="0" dirty="0" smtClean="0">
              <a:latin typeface="Arial" pitchFamily="34" charset="0"/>
            </a:endParaRPr>
          </a:p>
          <a:p>
            <a:pPr marL="820738" lvl="1" indent="-363538" algn="just">
              <a:lnSpc>
                <a:spcPct val="110000"/>
              </a:lnSpc>
              <a:buSzPct val="150000"/>
              <a:buFont typeface="Wingdings" pitchFamily="2" charset="2"/>
              <a:buChar char="§"/>
              <a:defRPr/>
            </a:pPr>
            <a:r>
              <a:rPr lang="pt-BR" sz="2000" b="0" dirty="0" smtClean="0">
                <a:solidFill>
                  <a:schemeClr val="tx1"/>
                </a:solidFill>
                <a:latin typeface="Arial" pitchFamily="34" charset="0"/>
              </a:rPr>
              <a:t>Hoje </a:t>
            </a:r>
            <a:r>
              <a:rPr lang="pt-BR" sz="2000" b="0" dirty="0">
                <a:solidFill>
                  <a:schemeClr val="tx1"/>
                </a:solidFill>
                <a:latin typeface="Arial" pitchFamily="34" charset="0"/>
              </a:rPr>
              <a:t>o Fundo de Previdência do Estado administraria um patrimônio de cerca de </a:t>
            </a:r>
            <a:r>
              <a:rPr lang="pt-BR" sz="2000" dirty="0">
                <a:solidFill>
                  <a:schemeClr val="tx1"/>
                </a:solidFill>
                <a:latin typeface="Arial" pitchFamily="34" charset="0"/>
              </a:rPr>
              <a:t>R$ 300 bilhões </a:t>
            </a:r>
            <a:r>
              <a:rPr lang="pt-BR" sz="2000" b="0" dirty="0">
                <a:solidFill>
                  <a:schemeClr val="tx1"/>
                </a:solidFill>
                <a:latin typeface="Arial" pitchFamily="34" charset="0"/>
              </a:rPr>
              <a:t>(cerca de US$ 150 </a:t>
            </a:r>
            <a:r>
              <a:rPr lang="pt-BR" sz="2000" b="0" dirty="0" smtClean="0">
                <a:solidFill>
                  <a:schemeClr val="tx1"/>
                </a:solidFill>
                <a:latin typeface="Arial" pitchFamily="34" charset="0"/>
              </a:rPr>
              <a:t>bilhões).</a:t>
            </a:r>
          </a:p>
          <a:p>
            <a:pPr marL="820738" lvl="1" indent="-363538" algn="just">
              <a:lnSpc>
                <a:spcPct val="110000"/>
              </a:lnSpc>
              <a:buSzPct val="150000"/>
              <a:buFont typeface="Wingdings" pitchFamily="2" charset="2"/>
              <a:buChar char="§"/>
              <a:defRPr/>
            </a:pPr>
            <a:endParaRPr lang="pt-BR" sz="2000" dirty="0" smtClean="0">
              <a:latin typeface="Arial" pitchFamily="34" charset="0"/>
            </a:endParaRPr>
          </a:p>
          <a:p>
            <a:pPr marL="820738" lvl="1" indent="-363538" algn="just">
              <a:lnSpc>
                <a:spcPct val="110000"/>
              </a:lnSpc>
              <a:buSzPct val="150000"/>
              <a:buFont typeface="Wingdings" pitchFamily="2" charset="2"/>
              <a:buChar char="§"/>
              <a:defRPr/>
            </a:pPr>
            <a:r>
              <a:rPr lang="pt-BR" sz="2000" b="0" dirty="0" smtClean="0">
                <a:solidFill>
                  <a:schemeClr val="tx1"/>
                </a:solidFill>
                <a:latin typeface="Arial" pitchFamily="34" charset="0"/>
              </a:rPr>
              <a:t>Seria </a:t>
            </a:r>
            <a:r>
              <a:rPr lang="pt-BR" sz="2000" b="0" dirty="0">
                <a:solidFill>
                  <a:schemeClr val="tx1"/>
                </a:solidFill>
                <a:latin typeface="Arial" pitchFamily="34" charset="0"/>
              </a:rPr>
              <a:t>o maior fundo de pensão do país e estaria entre os maiores do </a:t>
            </a:r>
            <a:r>
              <a:rPr lang="pt-BR" sz="2000" b="0" dirty="0" smtClean="0">
                <a:solidFill>
                  <a:schemeClr val="tx1"/>
                </a:solidFill>
                <a:latin typeface="Arial" pitchFamily="34" charset="0"/>
              </a:rPr>
              <a:t>mundo (9º). </a:t>
            </a:r>
            <a:endParaRPr lang="pt-BR" sz="2000" b="0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AMARELO_MIOL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0" y="381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PREVIDÊNCIA COMPLEMENTAR</a:t>
            </a:r>
            <a:endParaRPr lang="pt-BR" sz="2800" b="1" dirty="0"/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228600" y="2819400"/>
            <a:ext cx="864235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400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Art. 40 </a:t>
            </a:r>
            <a:endParaRPr lang="pt-BR" sz="2400" dirty="0">
              <a:solidFill>
                <a:schemeClr val="tx1"/>
              </a:solidFill>
              <a:latin typeface="Arial" pitchFamily="34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000" b="0" dirty="0">
                <a:solidFill>
                  <a:schemeClr val="tx1"/>
                </a:solidFill>
                <a:latin typeface="Arial" pitchFamily="34" charset="0"/>
              </a:rPr>
              <a:t>Aos </a:t>
            </a:r>
            <a:r>
              <a:rPr lang="pt-BR" sz="2000" b="0" u="sng" dirty="0">
                <a:solidFill>
                  <a:schemeClr val="tx1"/>
                </a:solidFill>
                <a:latin typeface="Arial" pitchFamily="34" charset="0"/>
              </a:rPr>
              <a:t>servidores titulares de cargos efetivos</a:t>
            </a:r>
            <a:r>
              <a:rPr lang="pt-BR" sz="2000" b="0" dirty="0">
                <a:solidFill>
                  <a:schemeClr val="tx1"/>
                </a:solidFill>
                <a:latin typeface="Arial" pitchFamily="34" charset="0"/>
              </a:rPr>
              <a:t> da União, </a:t>
            </a:r>
            <a:r>
              <a:rPr lang="pt-BR" sz="2000" b="0" u="sng" dirty="0">
                <a:solidFill>
                  <a:schemeClr val="tx1"/>
                </a:solidFill>
                <a:latin typeface="Arial" pitchFamily="34" charset="0"/>
              </a:rPr>
              <a:t>dos Estados</a:t>
            </a:r>
            <a:r>
              <a:rPr lang="pt-BR" sz="2000" b="0" dirty="0">
                <a:solidFill>
                  <a:schemeClr val="tx1"/>
                </a:solidFill>
                <a:latin typeface="Arial" pitchFamily="34" charset="0"/>
              </a:rPr>
              <a:t>, do Distrito Federal e dos Municípios, </a:t>
            </a:r>
            <a:r>
              <a:rPr lang="pt-BR" sz="2000" b="0" u="sng" dirty="0">
                <a:solidFill>
                  <a:schemeClr val="tx1"/>
                </a:solidFill>
                <a:latin typeface="Arial" pitchFamily="34" charset="0"/>
              </a:rPr>
              <a:t>incluídas suas autarquias e fundações</a:t>
            </a:r>
            <a:r>
              <a:rPr lang="pt-BR" sz="2000" b="0" dirty="0">
                <a:solidFill>
                  <a:schemeClr val="tx1"/>
                </a:solidFill>
                <a:latin typeface="Arial" pitchFamily="34" charset="0"/>
              </a:rPr>
              <a:t>, é assegurado regime de previdência de caráter contributivo e solidário, mediante contribuição do respectivo ente público, dos servidores ativos e inativos e dos pensionistas, observados critérios que preservem o equilíbrio financeiro e atuarial e o disposto neste artigo.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62000" y="1524000"/>
            <a:ext cx="74676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DIRETRIZES EXPRESSAS NA CONSTITUIÇÃO FEDERAL</a:t>
            </a:r>
            <a:endParaRPr lang="pt-B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AMARELO_MIOL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0" y="381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ARTIGO 40 DA CF</a:t>
            </a:r>
            <a:endParaRPr lang="pt-BR" sz="2800" b="1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85750" y="1352550"/>
            <a:ext cx="8642350" cy="4281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pt-BR" sz="1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§ 14 </a:t>
            </a:r>
            <a:r>
              <a:rPr lang="pt-BR" sz="1800" dirty="0">
                <a:solidFill>
                  <a:schemeClr val="tx1"/>
                </a:solidFill>
                <a:latin typeface="Arial" pitchFamily="34" charset="0"/>
              </a:rPr>
              <a:t>- </a:t>
            </a:r>
            <a:r>
              <a:rPr lang="pt-BR" sz="1800" b="0" dirty="0">
                <a:solidFill>
                  <a:schemeClr val="tx1"/>
                </a:solidFill>
                <a:latin typeface="Arial" pitchFamily="34" charset="0"/>
              </a:rPr>
              <a:t>A União, os Estados, o Distrito Federal e os Municípios, </a:t>
            </a:r>
            <a:r>
              <a:rPr lang="pt-BR" sz="1800" u="sng" dirty="0">
                <a:solidFill>
                  <a:schemeClr val="tx1"/>
                </a:solidFill>
                <a:latin typeface="Arial" pitchFamily="34" charset="0"/>
              </a:rPr>
              <a:t>desde que instituam regime de previdência complementar para os seus respectivos servidores titulares de cargo efetivo</a:t>
            </a:r>
            <a:r>
              <a:rPr lang="pt-BR" sz="1800" b="0" u="sng" dirty="0">
                <a:solidFill>
                  <a:schemeClr val="tx1"/>
                </a:solidFill>
                <a:latin typeface="Arial" pitchFamily="34" charset="0"/>
              </a:rPr>
              <a:t>,</a:t>
            </a:r>
            <a:r>
              <a:rPr lang="pt-BR" sz="1800" b="0" dirty="0">
                <a:solidFill>
                  <a:schemeClr val="tx1"/>
                </a:solidFill>
                <a:latin typeface="Arial" pitchFamily="34" charset="0"/>
              </a:rPr>
              <a:t> poderão fixar, para o valor das aposentadorias e pensões a serem concedidas pelo regime de que trata este artigo, o limite máximo estabelecido para os benefícios do regime geral de previdência social de que trata o art. 201.</a:t>
            </a:r>
            <a:r>
              <a:rPr lang="pt-BR" sz="1800" dirty="0">
                <a:solidFill>
                  <a:schemeClr val="tx1"/>
                </a:solidFill>
              </a:rPr>
              <a:t> 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pt-BR" sz="1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§ 15 -  </a:t>
            </a:r>
            <a:r>
              <a:rPr lang="pt-BR" sz="1800" u="sng" dirty="0">
                <a:solidFill>
                  <a:schemeClr val="tx1"/>
                </a:solidFill>
                <a:latin typeface="Arial" pitchFamily="34" charset="0"/>
              </a:rPr>
              <a:t>O regime de previdência complementar de que trata o § 14 será instituído por lei de iniciativa do respectivo Poder Executivo,</a:t>
            </a:r>
            <a:r>
              <a:rPr lang="pt-BR" sz="1800" b="0" dirty="0">
                <a:solidFill>
                  <a:schemeClr val="tx1"/>
                </a:solidFill>
                <a:latin typeface="Arial" pitchFamily="34" charset="0"/>
              </a:rPr>
              <a:t> observado o disposto no art. 202 e seus parágrafos, no que couber, por intermédio de entidades fechadas de previdência complementar, de natureza pública, </a:t>
            </a:r>
            <a:r>
              <a:rPr lang="pt-BR" sz="1800" u="sng" dirty="0">
                <a:solidFill>
                  <a:schemeClr val="tx1"/>
                </a:solidFill>
                <a:latin typeface="Arial" pitchFamily="34" charset="0"/>
              </a:rPr>
              <a:t>que oferecerão aos respectivos participantes planos de benefícios somente na modalidade de contribuição definida</a:t>
            </a:r>
            <a:r>
              <a:rPr lang="pt-BR" b="0" dirty="0" smtClean="0">
                <a:solidFill>
                  <a:schemeClr val="tx1"/>
                </a:solidFill>
                <a:latin typeface="Arial" pitchFamily="34" charset="0"/>
              </a:rPr>
              <a:t>.</a:t>
            </a:r>
            <a:endParaRPr lang="pt-BR" b="0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AMARELO_MIOL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0" y="381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MODELO ADOTADO NO ESTADO DE SÃO PAULO</a:t>
            </a:r>
            <a:endParaRPr lang="pt-BR" sz="2800" b="1" dirty="0"/>
          </a:p>
        </p:txBody>
      </p:sp>
      <p:grpSp>
        <p:nvGrpSpPr>
          <p:cNvPr id="6" name="Grupo 13"/>
          <p:cNvGrpSpPr>
            <a:grpSpLocks/>
          </p:cNvGrpSpPr>
          <p:nvPr/>
        </p:nvGrpSpPr>
        <p:grpSpPr bwMode="auto">
          <a:xfrm>
            <a:off x="457200" y="1771650"/>
            <a:ext cx="8420100" cy="4384800"/>
            <a:chOff x="188913" y="1771650"/>
            <a:chExt cx="8688387" cy="5073888"/>
          </a:xfrm>
          <a:noFill/>
        </p:grpSpPr>
        <p:sp>
          <p:nvSpPr>
            <p:cNvPr id="7" name="Retângulo 6"/>
            <p:cNvSpPr>
              <a:spLocks noChangeArrowheads="1"/>
            </p:cNvSpPr>
            <p:nvPr/>
          </p:nvSpPr>
          <p:spPr bwMode="auto">
            <a:xfrm>
              <a:off x="411163" y="3348038"/>
              <a:ext cx="3287712" cy="715962"/>
            </a:xfrm>
            <a:prstGeom prst="round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pt-BR" sz="1800" b="0" dirty="0">
                  <a:solidFill>
                    <a:schemeClr val="tx1"/>
                  </a:solidFill>
                  <a:latin typeface="Arial" pitchFamily="34" charset="0"/>
                </a:rPr>
                <a:t>Benefícios limitados ao teto do RGPS (R$ 3.916,20)  </a:t>
              </a:r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3946525" y="1771650"/>
              <a:ext cx="781050" cy="1816338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t-BR" sz="96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rPr>
                <a:t>+</a:t>
              </a:r>
            </a:p>
          </p:txBody>
        </p:sp>
        <p:sp>
          <p:nvSpPr>
            <p:cNvPr id="9" name="CaixaDeTexto 10"/>
            <p:cNvSpPr>
              <a:spLocks noChangeArrowheads="1"/>
            </p:cNvSpPr>
            <p:nvPr/>
          </p:nvSpPr>
          <p:spPr bwMode="auto">
            <a:xfrm>
              <a:off x="423863" y="2089150"/>
              <a:ext cx="3257550" cy="1063888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t-BR" sz="2400" b="1" dirty="0">
                  <a:latin typeface="Arial" pitchFamily="34" charset="0"/>
                </a:rPr>
                <a:t>PREVIDÊNCIA BÁSICA</a:t>
              </a:r>
            </a:p>
          </p:txBody>
        </p:sp>
        <p:sp>
          <p:nvSpPr>
            <p:cNvPr id="10" name="CaixaDeTexto 11"/>
            <p:cNvSpPr>
              <a:spLocks noChangeArrowheads="1"/>
            </p:cNvSpPr>
            <p:nvPr/>
          </p:nvSpPr>
          <p:spPr bwMode="auto">
            <a:xfrm>
              <a:off x="4881563" y="2063750"/>
              <a:ext cx="3995737" cy="1063888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t-BR" sz="2400" b="1" dirty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PREVIDÊNCIA COMPLEMENTAR</a:t>
              </a:r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188913" y="5029200"/>
              <a:ext cx="781050" cy="1816338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t-BR" sz="96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rPr>
                <a:t>=</a:t>
              </a:r>
            </a:p>
          </p:txBody>
        </p:sp>
        <p:sp>
          <p:nvSpPr>
            <p:cNvPr id="13" name="Retângulo 6"/>
            <p:cNvSpPr>
              <a:spLocks noChangeArrowheads="1"/>
            </p:cNvSpPr>
            <p:nvPr/>
          </p:nvSpPr>
          <p:spPr bwMode="auto">
            <a:xfrm>
              <a:off x="4913313" y="3282950"/>
              <a:ext cx="3957637" cy="714375"/>
            </a:xfrm>
            <a:prstGeom prst="round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pt-BR" sz="1800" b="0" dirty="0">
                  <a:solidFill>
                    <a:schemeClr val="tx1"/>
                  </a:solidFill>
                  <a:latin typeface="Arial" pitchFamily="34" charset="0"/>
                </a:rPr>
                <a:t>Benefícios variáveis, dependendo do valor acumulado pelo servidor</a:t>
              </a:r>
              <a:endParaRPr lang="pt-BR" sz="1800" b="0" dirty="0">
                <a:solidFill>
                  <a:schemeClr val="tx1"/>
                </a:solidFill>
              </a:endParaRPr>
            </a:p>
          </p:txBody>
        </p:sp>
        <p:sp>
          <p:nvSpPr>
            <p:cNvPr id="14" name="Retângulo 6"/>
            <p:cNvSpPr>
              <a:spLocks noChangeArrowheads="1"/>
            </p:cNvSpPr>
            <p:nvPr/>
          </p:nvSpPr>
          <p:spPr bwMode="auto">
            <a:xfrm>
              <a:off x="423863" y="4156075"/>
              <a:ext cx="3276601" cy="472840"/>
            </a:xfrm>
            <a:prstGeom prst="round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pt-BR" b="1" dirty="0">
                  <a:solidFill>
                    <a:schemeClr val="tx1"/>
                  </a:solidFill>
                  <a:latin typeface="Arial" pitchFamily="34" charset="0"/>
                </a:rPr>
                <a:t>SPPREV ou INSS</a:t>
              </a:r>
            </a:p>
          </p:txBody>
        </p:sp>
        <p:sp>
          <p:nvSpPr>
            <p:cNvPr id="15" name="Retângulo 6"/>
            <p:cNvSpPr>
              <a:spLocks noChangeArrowheads="1"/>
            </p:cNvSpPr>
            <p:nvPr/>
          </p:nvSpPr>
          <p:spPr bwMode="auto">
            <a:xfrm>
              <a:off x="4929188" y="4103688"/>
              <a:ext cx="3927475" cy="472840"/>
            </a:xfrm>
            <a:prstGeom prst="round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pt-BR" b="1" dirty="0">
                  <a:solidFill>
                    <a:schemeClr val="tx1"/>
                  </a:solidFill>
                  <a:latin typeface="Arial" pitchFamily="34" charset="0"/>
                </a:rPr>
                <a:t>SP-PREVCOM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CaixaDeTexto 10"/>
            <p:cNvSpPr>
              <a:spLocks noChangeArrowheads="1"/>
            </p:cNvSpPr>
            <p:nvPr/>
          </p:nvSpPr>
          <p:spPr bwMode="auto">
            <a:xfrm>
              <a:off x="1176337" y="5516563"/>
              <a:ext cx="7640637" cy="669856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t-BR" sz="2800" b="1" dirty="0">
                  <a:latin typeface="Arial" pitchFamily="34" charset="0"/>
                </a:rPr>
                <a:t>BENEFÍCIO PREVIDENCIÁRIO</a:t>
              </a:r>
            </a:p>
          </p:txBody>
        </p:sp>
        <p:sp>
          <p:nvSpPr>
            <p:cNvPr id="17" name="Seta para baixo 16"/>
            <p:cNvSpPr/>
            <p:nvPr/>
          </p:nvSpPr>
          <p:spPr bwMode="auto">
            <a:xfrm>
              <a:off x="1719263" y="4654550"/>
              <a:ext cx="628650" cy="709613"/>
            </a:xfrm>
            <a:prstGeom prst="downArrow">
              <a:avLst/>
            </a:prstGeom>
            <a:grp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>
                <a:latin typeface="Times New Roman" pitchFamily="-111" charset="0"/>
              </a:endParaRPr>
            </a:p>
          </p:txBody>
        </p:sp>
        <p:sp>
          <p:nvSpPr>
            <p:cNvPr id="19" name="Seta para baixo 18"/>
            <p:cNvSpPr/>
            <p:nvPr/>
          </p:nvSpPr>
          <p:spPr bwMode="auto">
            <a:xfrm>
              <a:off x="6675438" y="4697413"/>
              <a:ext cx="628650" cy="709612"/>
            </a:xfrm>
            <a:prstGeom prst="downArrow">
              <a:avLst/>
            </a:prstGeom>
            <a:grp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>
                <a:latin typeface="Times New Roman" pitchFamily="-111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AMARELO_MIOL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0" y="381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PREVISÃO DE ADESÃO </a:t>
            </a:r>
            <a:endParaRPr lang="pt-BR" sz="2800" b="1" dirty="0"/>
          </a:p>
        </p:txBody>
      </p:sp>
      <p:sp>
        <p:nvSpPr>
          <p:cNvPr id="42" name="Line 4"/>
          <p:cNvSpPr>
            <a:spLocks noChangeShapeType="1"/>
          </p:cNvSpPr>
          <p:nvPr/>
        </p:nvSpPr>
        <p:spPr bwMode="auto">
          <a:xfrm flipV="1">
            <a:off x="700088" y="1779587"/>
            <a:ext cx="0" cy="3827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3" name="Line 5"/>
          <p:cNvSpPr>
            <a:spLocks noChangeShapeType="1"/>
          </p:cNvSpPr>
          <p:nvPr/>
        </p:nvSpPr>
        <p:spPr bwMode="auto">
          <a:xfrm flipV="1">
            <a:off x="700088" y="5572125"/>
            <a:ext cx="5030787" cy="460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4" name="Line 6"/>
          <p:cNvSpPr>
            <a:spLocks noChangeShapeType="1"/>
          </p:cNvSpPr>
          <p:nvPr/>
        </p:nvSpPr>
        <p:spPr bwMode="auto">
          <a:xfrm flipV="1">
            <a:off x="966788" y="3449637"/>
            <a:ext cx="5657850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BR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6626225" y="3273425"/>
            <a:ext cx="2517775" cy="307975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1400" dirty="0">
                <a:latin typeface="Arial Unicode MS" pitchFamily="34" charset="-128"/>
              </a:rPr>
              <a:t>R$ 3.916,20 </a:t>
            </a:r>
            <a:r>
              <a:rPr lang="pt-BR" sz="1400" b="0" dirty="0">
                <a:latin typeface="Arial Unicode MS" pitchFamily="34" charset="-128"/>
              </a:rPr>
              <a:t>( teto do INSS)</a:t>
            </a:r>
          </a:p>
        </p:txBody>
      </p:sp>
      <p:sp>
        <p:nvSpPr>
          <p:cNvPr id="46" name="Text Box 13"/>
          <p:cNvSpPr txBox="1">
            <a:spLocks noChangeArrowheads="1"/>
          </p:cNvSpPr>
          <p:nvPr/>
        </p:nvSpPr>
        <p:spPr bwMode="auto">
          <a:xfrm>
            <a:off x="1595438" y="4868862"/>
            <a:ext cx="511175" cy="244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000">
                <a:latin typeface="Arial Unicode MS" pitchFamily="34" charset="-128"/>
              </a:rPr>
              <a:t>Inicial</a:t>
            </a:r>
          </a:p>
        </p:txBody>
      </p:sp>
      <p:sp>
        <p:nvSpPr>
          <p:cNvPr id="47" name="Text Box 14"/>
          <p:cNvSpPr txBox="1">
            <a:spLocks noChangeArrowheads="1"/>
          </p:cNvSpPr>
          <p:nvPr/>
        </p:nvSpPr>
        <p:spPr bwMode="auto">
          <a:xfrm>
            <a:off x="1509713" y="3862387"/>
            <a:ext cx="511175" cy="244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000">
                <a:latin typeface="Arial Unicode MS" pitchFamily="34" charset="-128"/>
              </a:rPr>
              <a:t>Inicial</a:t>
            </a:r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1436688" y="2955925"/>
            <a:ext cx="511175" cy="244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000" dirty="0">
                <a:latin typeface="Arial Unicode MS" pitchFamily="34" charset="-128"/>
              </a:rPr>
              <a:t>Inicial</a:t>
            </a:r>
          </a:p>
        </p:txBody>
      </p:sp>
      <p:sp>
        <p:nvSpPr>
          <p:cNvPr id="49" name="Text Box 16"/>
          <p:cNvSpPr txBox="1">
            <a:spLocks noChangeArrowheads="1"/>
          </p:cNvSpPr>
          <p:nvPr/>
        </p:nvSpPr>
        <p:spPr bwMode="auto">
          <a:xfrm>
            <a:off x="4637088" y="3529012"/>
            <a:ext cx="461962" cy="244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000">
                <a:latin typeface="Arial Unicode MS" pitchFamily="34" charset="-128"/>
              </a:rPr>
              <a:t>Final</a:t>
            </a:r>
          </a:p>
        </p:txBody>
      </p:sp>
      <p:sp>
        <p:nvSpPr>
          <p:cNvPr id="50" name="Text Box 17"/>
          <p:cNvSpPr txBox="1">
            <a:spLocks noChangeArrowheads="1"/>
          </p:cNvSpPr>
          <p:nvPr/>
        </p:nvSpPr>
        <p:spPr bwMode="auto">
          <a:xfrm>
            <a:off x="4529138" y="2555875"/>
            <a:ext cx="461962" cy="244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000">
                <a:latin typeface="Arial Unicode MS" pitchFamily="34" charset="-128"/>
              </a:rPr>
              <a:t>Final</a:t>
            </a:r>
          </a:p>
        </p:txBody>
      </p:sp>
      <p:sp>
        <p:nvSpPr>
          <p:cNvPr id="51" name="Text Box 18"/>
          <p:cNvSpPr txBox="1">
            <a:spLocks noChangeArrowheads="1"/>
          </p:cNvSpPr>
          <p:nvPr/>
        </p:nvSpPr>
        <p:spPr bwMode="auto">
          <a:xfrm>
            <a:off x="4378325" y="1593850"/>
            <a:ext cx="461963" cy="244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000">
                <a:latin typeface="Arial Unicode MS" pitchFamily="34" charset="-128"/>
              </a:rPr>
              <a:t>Final</a:t>
            </a:r>
          </a:p>
        </p:txBody>
      </p:sp>
      <p:sp>
        <p:nvSpPr>
          <p:cNvPr id="52" name="Text Box 21"/>
          <p:cNvSpPr txBox="1">
            <a:spLocks noChangeArrowheads="1"/>
          </p:cNvSpPr>
          <p:nvPr/>
        </p:nvSpPr>
        <p:spPr bwMode="auto">
          <a:xfrm>
            <a:off x="6719888" y="3921125"/>
            <a:ext cx="2211387" cy="1231900"/>
          </a:xfrm>
          <a:prstGeom prst="rect">
            <a:avLst/>
          </a:prstGeom>
          <a:solidFill>
            <a:srgbClr val="FFC000"/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1400" b="1" dirty="0">
                <a:latin typeface="Arial Unicode MS" pitchFamily="34" charset="-128"/>
              </a:rPr>
              <a:t>REPARTIÇÃO SIMPLES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sz="1200" dirty="0">
                <a:latin typeface="Arial Unicode MS" pitchFamily="34" charset="-128"/>
              </a:rPr>
              <a:t>Contribuição para RPPS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sz="1400" dirty="0">
                <a:latin typeface="Arial Unicode MS" pitchFamily="34" charset="-128"/>
              </a:rPr>
              <a:t>11% servidor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sz="1400" dirty="0">
                <a:latin typeface="Arial Unicode MS" pitchFamily="34" charset="-128"/>
              </a:rPr>
              <a:t>22% patronal</a:t>
            </a:r>
          </a:p>
        </p:txBody>
      </p:sp>
      <p:sp>
        <p:nvSpPr>
          <p:cNvPr id="53" name="Text Box 24"/>
          <p:cNvSpPr txBox="1">
            <a:spLocks noChangeArrowheads="1"/>
          </p:cNvSpPr>
          <p:nvPr/>
        </p:nvSpPr>
        <p:spPr bwMode="auto">
          <a:xfrm>
            <a:off x="5681663" y="5592762"/>
            <a:ext cx="227012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200">
                <a:latin typeface="Arial Unicode MS" pitchFamily="34" charset="-128"/>
              </a:rPr>
              <a:t>t</a:t>
            </a:r>
          </a:p>
        </p:txBody>
      </p:sp>
      <p:sp>
        <p:nvSpPr>
          <p:cNvPr id="54" name="Text Box 25"/>
          <p:cNvSpPr txBox="1">
            <a:spLocks noChangeArrowheads="1"/>
          </p:cNvSpPr>
          <p:nvPr/>
        </p:nvSpPr>
        <p:spPr bwMode="auto">
          <a:xfrm>
            <a:off x="381000" y="1871662"/>
            <a:ext cx="377825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200" dirty="0">
                <a:latin typeface="Arial Unicode MS" pitchFamily="34" charset="-128"/>
              </a:rPr>
              <a:t>R$</a:t>
            </a:r>
          </a:p>
        </p:txBody>
      </p:sp>
      <p:sp>
        <p:nvSpPr>
          <p:cNvPr id="55" name="Line 9"/>
          <p:cNvSpPr>
            <a:spLocks noChangeShapeType="1"/>
          </p:cNvSpPr>
          <p:nvPr/>
        </p:nvSpPr>
        <p:spPr bwMode="auto">
          <a:xfrm flipV="1">
            <a:off x="1558925" y="1852612"/>
            <a:ext cx="2987675" cy="1095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pPr>
              <a:defRPr/>
            </a:pPr>
            <a:endParaRPr lang="pt-BR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56" name="Line 8"/>
          <p:cNvSpPr>
            <a:spLocks noChangeShapeType="1"/>
          </p:cNvSpPr>
          <p:nvPr/>
        </p:nvSpPr>
        <p:spPr bwMode="auto">
          <a:xfrm flipV="1">
            <a:off x="1709738" y="2792412"/>
            <a:ext cx="2987675" cy="1095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pPr>
              <a:defRPr/>
            </a:pPr>
            <a:endParaRPr lang="pt-BR">
              <a:ea typeface="ＭＳ Ｐゴシック" pitchFamily="34" charset="-128"/>
            </a:endParaRPr>
          </a:p>
        </p:txBody>
      </p:sp>
      <p:sp>
        <p:nvSpPr>
          <p:cNvPr id="57" name="Line 7"/>
          <p:cNvSpPr>
            <a:spLocks noChangeShapeType="1"/>
          </p:cNvSpPr>
          <p:nvPr/>
        </p:nvSpPr>
        <p:spPr bwMode="auto">
          <a:xfrm flipV="1">
            <a:off x="1817688" y="3765550"/>
            <a:ext cx="2987675" cy="1095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pPr>
              <a:defRPr/>
            </a:pPr>
            <a:endParaRPr lang="pt-BR">
              <a:ea typeface="ＭＳ Ｐゴシック" pitchFamily="34" charset="-128"/>
            </a:endParaRPr>
          </a:p>
        </p:txBody>
      </p:sp>
      <p:sp>
        <p:nvSpPr>
          <p:cNvPr id="58" name="AutoShape 19"/>
          <p:cNvSpPr>
            <a:spLocks/>
          </p:cNvSpPr>
          <p:nvPr/>
        </p:nvSpPr>
        <p:spPr bwMode="auto">
          <a:xfrm>
            <a:off x="5040313" y="1658937"/>
            <a:ext cx="71437" cy="1714500"/>
          </a:xfrm>
          <a:prstGeom prst="rightBrace">
            <a:avLst>
              <a:gd name="adj1" fmla="val 132779"/>
              <a:gd name="adj2" fmla="val 50000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9" name="AutoShape 19"/>
          <p:cNvSpPr>
            <a:spLocks/>
          </p:cNvSpPr>
          <p:nvPr/>
        </p:nvSpPr>
        <p:spPr bwMode="auto">
          <a:xfrm>
            <a:off x="5040313" y="3587750"/>
            <a:ext cx="71437" cy="1928812"/>
          </a:xfrm>
          <a:prstGeom prst="rightBrace">
            <a:avLst>
              <a:gd name="adj1" fmla="val 132751"/>
              <a:gd name="adj2" fmla="val 50000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0" name="Text Box 11"/>
          <p:cNvSpPr txBox="1">
            <a:spLocks noChangeArrowheads="1"/>
          </p:cNvSpPr>
          <p:nvPr/>
        </p:nvSpPr>
        <p:spPr bwMode="auto">
          <a:xfrm>
            <a:off x="5203825" y="2373312"/>
            <a:ext cx="696913" cy="400050"/>
          </a:xfrm>
          <a:prstGeom prst="rect">
            <a:avLst/>
          </a:prstGeom>
          <a:solidFill>
            <a:srgbClr val="FF9900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bg1"/>
                </a:solidFill>
                <a:latin typeface="Arial Unicode MS" pitchFamily="34" charset="-128"/>
              </a:rPr>
              <a:t>30%</a:t>
            </a:r>
          </a:p>
        </p:txBody>
      </p:sp>
      <p:sp>
        <p:nvSpPr>
          <p:cNvPr id="61" name="Text Box 11"/>
          <p:cNvSpPr txBox="1">
            <a:spLocks noChangeArrowheads="1"/>
          </p:cNvSpPr>
          <p:nvPr/>
        </p:nvSpPr>
        <p:spPr bwMode="auto">
          <a:xfrm>
            <a:off x="5203825" y="4373562"/>
            <a:ext cx="696913" cy="400050"/>
          </a:xfrm>
          <a:prstGeom prst="rect">
            <a:avLst/>
          </a:prstGeom>
          <a:solidFill>
            <a:srgbClr val="FF9900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bg1"/>
                </a:solidFill>
                <a:latin typeface="Arial Unicode MS" pitchFamily="34" charset="-128"/>
              </a:rPr>
              <a:t>70%</a:t>
            </a:r>
          </a:p>
        </p:txBody>
      </p:sp>
      <p:sp>
        <p:nvSpPr>
          <p:cNvPr id="62" name="Text Box 22"/>
          <p:cNvSpPr txBox="1">
            <a:spLocks noChangeArrowheads="1"/>
          </p:cNvSpPr>
          <p:nvPr/>
        </p:nvSpPr>
        <p:spPr bwMode="auto">
          <a:xfrm>
            <a:off x="6726238" y="1711325"/>
            <a:ext cx="2274887" cy="1231900"/>
          </a:xfrm>
          <a:prstGeom prst="rect">
            <a:avLst/>
          </a:prstGeom>
          <a:solidFill>
            <a:srgbClr val="FFC000"/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1400" b="1" dirty="0">
                <a:latin typeface="Arial Unicode MS" pitchFamily="34" charset="-128"/>
              </a:rPr>
              <a:t>COMPLEMENTAR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sz="1200" dirty="0">
                <a:latin typeface="Arial Unicode MS" pitchFamily="34" charset="-128"/>
              </a:rPr>
              <a:t>Contribuição FACULTATIVA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sz="1400" dirty="0">
                <a:latin typeface="Arial Unicode MS" pitchFamily="34" charset="-128"/>
              </a:rPr>
              <a:t>ATÉ 7,5% 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sz="1400" dirty="0">
                <a:latin typeface="Arial Unicode MS" pitchFamily="34" charset="-128"/>
              </a:rPr>
              <a:t>PARITÁRIA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1100</Words>
  <Application>Microsoft Office PowerPoint</Application>
  <PresentationFormat>Apresentação na tela (4:3)</PresentationFormat>
  <Paragraphs>161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CONFERÊNCIA INTERNACIONAL</dc:title>
  <dc:creator>Patricia Costa</dc:creator>
  <cp:lastModifiedBy>jmoraes</cp:lastModifiedBy>
  <cp:revision>62</cp:revision>
  <cp:lastPrinted>2014-11-25T16:22:33Z</cp:lastPrinted>
  <dcterms:created xsi:type="dcterms:W3CDTF">2012-06-20T17:29:03Z</dcterms:created>
  <dcterms:modified xsi:type="dcterms:W3CDTF">2014-11-25T16:26:29Z</dcterms:modified>
</cp:coreProperties>
</file>